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57" r:id="rId10"/>
    <p:sldMasterId id="2147483769" r:id="rId11"/>
    <p:sldMasterId id="2147483782" r:id="rId12"/>
    <p:sldMasterId id="2147483795" r:id="rId13"/>
    <p:sldMasterId id="2147483808" r:id="rId14"/>
    <p:sldMasterId id="2147483821" r:id="rId15"/>
    <p:sldMasterId id="2147483834" r:id="rId16"/>
    <p:sldMasterId id="2147483847" r:id="rId17"/>
    <p:sldMasterId id="2147483860" r:id="rId18"/>
    <p:sldMasterId id="2147483873" r:id="rId19"/>
    <p:sldMasterId id="2147483886" r:id="rId20"/>
    <p:sldMasterId id="2147483899" r:id="rId21"/>
    <p:sldMasterId id="2147483912" r:id="rId22"/>
    <p:sldMasterId id="2147483925" r:id="rId23"/>
    <p:sldMasterId id="2147483938" r:id="rId24"/>
    <p:sldMasterId id="2147483951" r:id="rId25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F1AB2-1976-4502-BF36-3FF5EA218861}" styleName="Medium Style 4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accent1"/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61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412" y="2130428"/>
            <a:ext cx="10363201" cy="1470026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13" y="3886200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201" y="274661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61"/>
            <a:ext cx="80264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2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90" y="36512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6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6" y="4352870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6" y="4063219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9" y="620982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/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5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/>
            </a:p>
          </p:txBody>
        </p:sp>
      </p:grp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 bwMode="auto"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27"/>
          <p:cNvSpPr/>
          <p:nvPr userDrawn="1"/>
        </p:nvSpPr>
        <p:spPr bwMode="auto"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9" name="Rectangle: Rounded Corners 28"/>
          <p:cNvSpPr/>
          <p:nvPr userDrawn="1"/>
        </p:nvSpPr>
        <p:spPr bwMode="auto"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0" name="Rectangle: Rounded Corners 29"/>
          <p:cNvSpPr/>
          <p:nvPr userDrawn="1"/>
        </p:nvSpPr>
        <p:spPr bwMode="auto"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1" name="Rectangle: Rounded Corners 30"/>
          <p:cNvSpPr/>
          <p:nvPr userDrawn="1"/>
        </p:nvSpPr>
        <p:spPr bwMode="auto"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2" name="Rectangle: Rounded Corners 31"/>
          <p:cNvSpPr/>
          <p:nvPr userDrawn="1"/>
        </p:nvSpPr>
        <p:spPr bwMode="auto"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 bwMode="auto"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 bwMode="auto"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 bwMode="auto"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 bwMode="auto">
            <a:xfrm rot="2700000">
              <a:off x="11562152" y="-3645269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8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 bwMode="auto"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1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0" name="Rectangle: Rounded Corners 39"/>
            <p:cNvSpPr/>
            <p:nvPr/>
          </p:nvSpPr>
          <p:spPr bwMode="auto"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 bwMode="auto"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2" name="Rectangle: Rounded Corners 41"/>
            <p:cNvSpPr/>
            <p:nvPr/>
          </p:nvSpPr>
          <p:spPr bwMode="auto">
            <a:xfrm rot="2700000">
              <a:off x="7552981" y="-744033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3" name="Rectangle: Rounded Corners 42"/>
            <p:cNvSpPr/>
            <p:nvPr/>
          </p:nvSpPr>
          <p:spPr bwMode="auto">
            <a:xfrm rot="2700000">
              <a:off x="2300396" y="-937515"/>
              <a:ext cx="350765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 bwMode="auto"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 bwMode="auto">
            <a:xfrm rot="2700000" flipH="1">
              <a:off x="625789" y="-228792"/>
              <a:ext cx="50701" cy="25922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 bwMode="auto"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95" y="4406925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95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09609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8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6" indent="0">
              <a:buNone/>
              <a:defRPr sz="1600" b="1"/>
            </a:lvl5pPr>
            <a:lvl6pPr marL="2285746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3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09608" y="2174876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0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6" indent="0">
              <a:buNone/>
              <a:defRPr sz="1600" b="1"/>
            </a:lvl5pPr>
            <a:lvl6pPr marL="2285746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3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70" y="2174876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12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44" y="27307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12" y="1435103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298" indent="0">
              <a:buNone/>
              <a:defRPr sz="1000"/>
            </a:lvl3pPr>
            <a:lvl4pPr marL="1371447" indent="0">
              <a:buNone/>
              <a:defRPr sz="900"/>
            </a:lvl4pPr>
            <a:lvl5pPr marL="1828596" indent="0">
              <a:buNone/>
              <a:defRPr sz="900"/>
            </a:lvl5pPr>
            <a:lvl6pPr marL="2285746" indent="0">
              <a:buNone/>
              <a:defRPr sz="900"/>
            </a:lvl6pPr>
            <a:lvl7pPr marL="2742894" indent="0">
              <a:buNone/>
              <a:defRPr sz="900"/>
            </a:lvl7pPr>
            <a:lvl8pPr marL="3200043" indent="0">
              <a:buNone/>
              <a:defRPr sz="900"/>
            </a:lvl8pPr>
            <a:lvl9pPr marL="3657193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9" indent="0">
              <a:buNone/>
              <a:defRPr sz="2800"/>
            </a:lvl2pPr>
            <a:lvl3pPr marL="914298" indent="0">
              <a:buNone/>
              <a:defRPr sz="2400"/>
            </a:lvl3pPr>
            <a:lvl4pPr marL="1371447" indent="0">
              <a:buNone/>
              <a:defRPr sz="2000"/>
            </a:lvl4pPr>
            <a:lvl5pPr marL="1828596" indent="0">
              <a:buNone/>
              <a:defRPr sz="2000"/>
            </a:lvl5pPr>
            <a:lvl6pPr marL="2285746" indent="0">
              <a:buNone/>
              <a:defRPr sz="2000"/>
            </a:lvl6pPr>
            <a:lvl7pPr marL="2742894" indent="0">
              <a:buNone/>
              <a:defRPr sz="2000"/>
            </a:lvl7pPr>
            <a:lvl8pPr marL="3200043" indent="0">
              <a:buNone/>
              <a:defRPr sz="2000"/>
            </a:lvl8pPr>
            <a:lvl9pPr marL="3657193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298" indent="0">
              <a:buNone/>
              <a:defRPr sz="1000"/>
            </a:lvl3pPr>
            <a:lvl4pPr marL="1371447" indent="0">
              <a:buNone/>
              <a:defRPr sz="900"/>
            </a:lvl4pPr>
            <a:lvl5pPr marL="1828596" indent="0">
              <a:buNone/>
              <a:defRPr sz="900"/>
            </a:lvl5pPr>
            <a:lvl6pPr marL="2285746" indent="0">
              <a:buNone/>
              <a:defRPr sz="900"/>
            </a:lvl6pPr>
            <a:lvl7pPr marL="2742894" indent="0">
              <a:buNone/>
              <a:defRPr sz="900"/>
            </a:lvl7pPr>
            <a:lvl8pPr marL="3200043" indent="0">
              <a:buNone/>
              <a:defRPr sz="900"/>
            </a:lvl8pPr>
            <a:lvl9pPr marL="3657193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12" y="274639"/>
            <a:ext cx="10972801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12" y="1600206"/>
            <a:ext cx="10972801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8">
              <a:defRPr/>
            </a:pPr>
            <a:fld id="{EE634887-391D-48F4-A317-F9103D11AD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298"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603" y="6356375"/>
            <a:ext cx="3860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8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8">
              <a:defRPr/>
            </a:pPr>
            <a:fld id="{24887958-88E0-4383-9C88-0DD60C3AD271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298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8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914298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7" indent="-285718" algn="l" defTabSz="914298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2873" indent="-228574" algn="l" defTabSz="914298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022" indent="-228574" algn="l" defTabSz="914298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70" indent="-228574" algn="l" defTabSz="914298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20" indent="-228574" algn="l" defTabSz="914298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469" indent="-228574" algn="l" defTabSz="914298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4" algn="l" defTabSz="914298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767" indent="-228574" algn="l" defTabSz="914298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8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447" algn="l" defTabSz="914298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596" algn="l" defTabSz="914298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746" algn="l" defTabSz="914298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193" algn="l" defTabSz="914298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_do_not_touch_"/>
          <p:cNvSpPr txBox="1"/>
          <p:nvPr userDrawn="1"/>
        </p:nvSpPr>
        <p:spPr bwMode="auto">
          <a:xfrm>
            <a:off x="12192000" y="6858000"/>
            <a:ext cx="381000" cy="169277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100">
                <a:solidFill>
                  <a:srgbClr val="000000">
                    <a:alpha val="0"/>
                  </a:srgbClr>
                </a:solidFill>
              </a:rPr>
              <a:t>eyJEZXNpZ25Db25jZXB0Ijp7IlByaW1hcnlTaGFwZSI6eyJDb25jZXB0X1NoYXBlIjo1LCJIZWlnaHQiOjUuMCwiQkdDb2xvciI6NSwiQnJpZ2h0bmVzcyI6MC4wLCJSYW5kb21BZGp1c3RtZW50cyI6W1swLjUsMC41XV0sIkJvcmRlcldpZHRoIjowLjAsIkJvcmRlclN0eWxlIjoxLCJCb3JkZXJDb2xvciI6NSwiQm9yZGVyVHJhbnNwZXJhbmN5IjowLjAsIlBvc2l0aW9uIjoyMCwiU2NhbGUiOjQsIlJvdGF0aW9uIjoyMjUuMCwiTWluaW11bSI6MSwiTWF4aW11bSI6MSwiVGV4dHVyZVNoYXBlIjpudWxsLCJQYXR0ZXJuVHlwZSI6MCwiVHJhbnNwYXJlbmN5IjowLjAsIk5ld1NoYXBlTmV3U2xpZGUiOmZhbHNlLCJTb2Z0RWRnZXMiOmZhbHNlLCJXaWR0aEZhY3QiOjAuMCwiSGVpZ2h0RmFjdCI6MC4wLCJPdmVybGF5UGFyZW50Ijp0cnVlfSwiUHJpbWFyeV9BZGRTaGFwZXMiOlt7IkNvbmNlcHRfU2hhcGUiOjUsIkhlaWdodCI6NS4wLCJCR0NvbG9yIjo2LCJCcmlnaHRuZXNzIjowLjAsIlJhbmRvbUFkanVzdG1lbnRzIjpbWzAuNSwwLjVdXSwiQm9yZGVyV2lkdGgiOjAuMCwiQm9yZGVyU3R5bGUiOjEsIkJvcmRlckNvbG9yIjo1LCJCb3JkZXJUcmFuc3BlcmFuY3kiOjAuMCwiUG9zaXRpb24iOjE2LCJTY2FsZSI6NiwiUm90YXRpb24iOjIyNS4wLCJNaW5pbXVtIjoxLCJNYXhpbXVtIjoxLCJUZXh0dXJlU2hhcGUiOm51bGwsIlBhdHRlcm5UeXBlIjowLCJUcmFuc3BhcmVuY3kiOjAuMCwiTmV3U2hhcGVOZXdTbGlkZSI6ZmFsc2UsIlNvZnRFZGdlcyI6ZmFsc2UsIldpZHRoRmFjdCI6MC4wLCJIZWlnaHRGYWN0IjowLjAsIk92ZXJsYXlQYXJlbnQiOnRydWV9LHsiQ29uY2VwdF9TaGFwZSI6NSwiSGVpZ2h0Ijo1LjAsIkJHQ29sb3IiOjUsIkJyaWdodG5lc3MiOjAuMCwiUmFuZG9tQWRqdXN0bWVudHMiOltbMC41LDAuNV1dLCJCb3JkZXJXaWR0aCI6MC4wLCJCb3JkZXJTdHlsZSI6MSwiQm9yZGVyQ29sb3IiOjUsIkJvcmRlclRyYW5zcGVyYW5jeSI6MC4wLCJQb3NpdGlvbiI6MTQsIlNjYWxlIjo2LCJSb3RhdGlvbiI6MjI1LjAsIk1pbmltdW0iOjEsIk1heGltdW0iOjEsIlRleHR1cmVTaGFwZSI6bnVsbCwiUGF0dGVyblR5cGUiOjAsIlRyYW5zcGFyZW5jeSI6MC4wLCJOZXdTaGFwZU5ld1NsaWRlIjpmYWxzZSwiU29mdEVkZ2VzIjp0cnVlLCJXaWR0aEZhY3QiOjAuMCwiSGVpZ2h0RmFjdCI6MC4wLCJPdmVybGF5UGFyZW50Ijp0cnVlfV0sIlNlY29uZGFyeVNoYXBlIjpudWxsLCJNb2R1bGVTaGFwZSI6NSwiTW9kdWxlX0FkZFNoYXBlcyI6W3siQ29uY2VwdF9TaGFwZSI6NSwiSGVpZ2h0IjoxLjAsIkJHQ29sb3IiOjYsIkJyaWdodG5lc3MiOjAuMCwiUmFuZG9tQWRqdXN0bWVudHMiOltbMC4yNjgyNywwLjI2ODI3XV0sIkJvcmRlcldpZHRoIjoxLjAsIkJvcmRlclN0eWxlIjoxLCJCb3JkZXJDb2xvciI6NSwiQm9yZGVyVHJhbnNwZXJhbmN5IjowLjAsIlBvc2l0aW9uIjoyMSwiU2NhbGUiOjI4LCJSb3RhdGlvbiI6MC4wLCJNaW5pbXVtIjoxLCJNYXhpbXVtIjoxLCJUZXh0dXJlU2hhcGUiOm51bGwsIlBhdHRlcm5UeXBlIjowLCJUcmFuc3BhcmVuY3kiOjEuMCwiTmV3U2hhcGVOZXdTbGlkZSI6ZmFsc2UsIlNvZnRFZGdlcyI6ZmFsc2UsIldpZHRoRmFjdCI6MC4wLCJIZWlnaHRGYWN0IjowLjAsIk92ZXJsYXlQYXJlbnQiOmZhbHNlfV0sIk92ZXJsYXlNb2R1bGUiOjAsIk1vZHVsZUFkanVzdG1lbnRzIjpbMC4yNjgyN10sIlJlY3RhbmdsZVNtb290aCI6dHJ1ZSwiUmVjdGFuZ2xlU21vb3RoUmFkaXVzIjowLjAxMTEsIkJvcmRlclN0eWxlIjowLCJTZXRCR0Jsb2NrcyI6ZmFsc2UsIk1lcmdlTW9kdWxlIjowfSwiR3JhZGllbnQiOjIsIkZvbnRUaXRsZSI6IkFyaWFsIiwiRm9udFRleHQiOiJBcmlhbCBOYXJyb3ciLCJGb250VXBwZXJjYXNlIjp0cnVlLCJTaGFwZUNvbmNlcHQiOjgsIkRvTm90Q3JvcEJ5Q29uY2VwdFNoYXBlIjpmYWxzZSwiQ3JlYXRpdmVMZXZlbCI6MiwiSW5zZXJ0RmxhdGljb25zIjpmYWxzZSwiTFRXSF9mb3JfdGl0bGUiOlswLjA0MDAwMDAwMjgsMC4wMzczMjM3MSwwLjc4NzUsMC4wNjA5MDY0NV0sIkxUV0hfZm9yX2ZyZWVfc3BhY2UiOlswLjAzOTk5OTkxNzEsMC4xMzMzMzMzNCwwLjkyMDAwMDEsMC43Njg4ODg5XSwiTFRXSF9mb3Jfc2xpZGVfbnVtZXJhdGlvbiI6bnVsbCwiRm9udFNpemUiOjAuMDMzMzMzMzM1MSwiYmdfY29sb3IiOlsyNTUsMjU1LDI1NV0sImFjY2VudF9jb2xvciI6WzAsNTIsMTg5XSwiYWNjZW50Ml9jb2xvciI6WzAsMTc2LDI0MF0sImFjY2VudDNfY29sb3IiOm51bGwsImFjY2VudDRfY29sb3IiOm51bGwsImFjY2VudDVfY29sb3IiOm51bGwsImFjY2VudDZfY29sb3IiOm51bGwsIkN1c3RvbUNvbmNlcHRTaGFwZSI6ZmFsc2UsIkNvcnBvcmF0ZVN0eWxlIjpmYWxzZX0=</a:t>
            </a:r>
            <a:endParaRPr lang="ru-RU" sz="100">
              <a:solidFill>
                <a:srgbClr val="000000">
                  <a:alpha val="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2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/>
              <a:pPr>
                <a:defRPr/>
              </a:pPr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9F42A2-4920-4642-9A8C-CB48C6375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7A3D64-D381-4B49-98C5-23F063CE4F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_do_not_touch_"/>
          <p:cNvSpPr txBox="1"/>
          <p:nvPr userDrawn="1"/>
        </p:nvSpPr>
        <p:spPr bwMode="auto">
          <a:xfrm>
            <a:off x="12192000" y="6858000"/>
            <a:ext cx="381000" cy="169277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100">
                <a:solidFill>
                  <a:srgbClr val="000000">
                    <a:alpha val="0"/>
                  </a:srgbClr>
                </a:solidFill>
              </a:rPr>
              <a:t>eyJEZXNpZ25Db25jZXB0Ijp7IlByaW1hcnlTaGFwZSI6eyJDb25jZXB0X1NoYXBlIjo1LCJIZWlnaHQiOjUuMCwiQkdDb2xvciI6NSwiQnJpZ2h0bmVzcyI6MC4wLCJSYW5kb21BZGp1c3RtZW50cyI6W1swLjUsMC41XV0sIkJvcmRlcldpZHRoIjowLjAsIkJvcmRlclN0eWxlIjoxLCJCb3JkZXJDb2xvciI6NSwiQm9yZGVyVHJhbnNwZXJhbmN5IjowLjAsIlBvc2l0aW9uIjoyMCwiU2NhbGUiOjQsIlJvdGF0aW9uIjoyMjUuMCwiTWluaW11bSI6MSwiTWF4aW11bSI6MSwiVGV4dHVyZVNoYXBlIjpudWxsLCJQYXR0ZXJuVHlwZSI6MCwiVHJhbnNwYXJlbmN5IjowLjAsIk5ld1NoYXBlTmV3U2xpZGUiOmZhbHNlLCJTb2Z0RWRnZXMiOmZhbHNlLCJXaWR0aEZhY3QiOjAuMCwiSGVpZ2h0RmFjdCI6MC4wLCJPdmVybGF5UGFyZW50Ijp0cnVlfSwiUHJpbWFyeV9BZGRTaGFwZXMiOlt7IkNvbmNlcHRfU2hhcGUiOjUsIkhlaWdodCI6NS4wLCJCR0NvbG9yIjo2LCJCcmlnaHRuZXNzIjowLjAsIlJhbmRvbUFkanVzdG1lbnRzIjpbWzAuNSwwLjVdXSwiQm9yZGVyV2lkdGgiOjAuMCwiQm9yZGVyU3R5bGUiOjEsIkJvcmRlckNvbG9yIjo1LCJCb3JkZXJUcmFuc3BlcmFuY3kiOjAuMCwiUG9zaXRpb24iOjE2LCJTY2FsZSI6NiwiUm90YXRpb24iOjIyNS4wLCJNaW5pbXVtIjoxLCJNYXhpbXVtIjoxLCJUZXh0dXJlU2hhcGUiOm51bGwsIlBhdHRlcm5UeXBlIjowLCJUcmFuc3BhcmVuY3kiOjAuMCwiTmV3U2hhcGVOZXdTbGlkZSI6ZmFsc2UsIlNvZnRFZGdlcyI6ZmFsc2UsIldpZHRoRmFjdCI6MC4wLCJIZWlnaHRGYWN0IjowLjAsIk92ZXJsYXlQYXJlbnQiOnRydWV9LHsiQ29uY2VwdF9TaGFwZSI6NSwiSGVpZ2h0Ijo1LjAsIkJHQ29sb3IiOjUsIkJyaWdodG5lc3MiOjAuMCwiUmFuZG9tQWRqdXN0bWVudHMiOltbMC41LDAuNV1dLCJCb3JkZXJXaWR0aCI6MC4wLCJCb3JkZXJTdHlsZSI6MSwiQm9yZGVyQ29sb3IiOjUsIkJvcmRlclRyYW5zcGVyYW5jeSI6MC4wLCJQb3NpdGlvbiI6MTQsIlNjYWxlIjo2LCJSb3RhdGlvbiI6MjI1LjAsIk1pbmltdW0iOjEsIk1heGltdW0iOjEsIlRleHR1cmVTaGFwZSI6bnVsbCwiUGF0dGVyblR5cGUiOjAsIlRyYW5zcGFyZW5jeSI6MC4wLCJOZXdTaGFwZU5ld1NsaWRlIjpmYWxzZSwiU29mdEVkZ2VzIjp0cnVlLCJXaWR0aEZhY3QiOjAuMCwiSGVpZ2h0RmFjdCI6MC4wLCJPdmVybGF5UGFyZW50Ijp0cnVlfV0sIlNlY29uZGFyeVNoYXBlIjpudWxsLCJNb2R1bGVTaGFwZSI6NSwiTW9kdWxlX0FkZFNoYXBlcyI6W3siQ29uY2VwdF9TaGFwZSI6NSwiSGVpZ2h0IjoxLjAsIkJHQ29sb3IiOjYsIkJyaWdodG5lc3MiOjAuMCwiUmFuZG9tQWRqdXN0bWVudHMiOltbMC4yNjgyNywwLjI2ODI3XV0sIkJvcmRlcldpZHRoIjoxLjAsIkJvcmRlclN0eWxlIjoxLCJCb3JkZXJDb2xvciI6NSwiQm9yZGVyVHJhbnNwZXJhbmN5IjowLjAsIlBvc2l0aW9uIjoyMSwiU2NhbGUiOjI4LCJSb3RhdGlvbiI6MC4wLCJNaW5pbXVtIjoxLCJNYXhpbXVtIjoxLCJUZXh0dXJlU2hhcGUiOm51bGwsIlBhdHRlcm5UeXBlIjowLCJUcmFuc3BhcmVuY3kiOjEuMCwiTmV3U2hhcGVOZXdTbGlkZSI6ZmFsc2UsIlNvZnRFZGdlcyI6ZmFsc2UsIldpZHRoRmFjdCI6MC4wLCJIZWlnaHRGYWN0IjowLjAsIk92ZXJsYXlQYXJlbnQiOmZhbHNlfV0sIk92ZXJsYXlNb2R1bGUiOjAsIk1vZHVsZUFkanVzdG1lbnRzIjpbMC4yNjgyN10sIlJlY3RhbmdsZVNtb290aCI6dHJ1ZSwiUmVjdGFuZ2xlU21vb3RoUmFkaXVzIjowLjAxMTEsIkJvcmRlclN0eWxlIjowLCJTZXRCR0Jsb2NrcyI6ZmFsc2UsIk1lcmdlTW9kdWxlIjowfSwiR3JhZGllbnQiOjIsIkZvbnRUaXRsZSI6IkFyaWFsIiwiRm9udFRleHQiOiJBcmlhbCBOYXJyb3ciLCJGb250VXBwZXJjYXNlIjp0cnVlLCJTaGFwZUNvbmNlcHQiOjgsIkRvTm90Q3JvcEJ5Q29uY2VwdFNoYXBlIjpmYWxzZSwiQ3JlYXRpdmVMZXZlbCI6MiwiSW5zZXJ0RmxhdGljb25zIjpmYWxzZSwiTFRXSF9mb3JfdGl0bGUiOlswLjA0MDAwMDAwMjgsMC4wMzczMjM3MSwwLjc4NzUsMC4wNjA5MDY0NV0sIkxUV0hfZm9yX2ZyZWVfc3BhY2UiOlswLjAzOTk5OTkxNzEsMC4xMzMzMzMzNCwwLjkyMDAwMDEsMC43Njg4ODg5XSwiTFRXSF9mb3Jfc2xpZGVfbnVtZXJhdGlvbiI6bnVsbCwiRm9udFNpemUiOjAuMDMzMzMzMzM1MSwiYmdfY29sb3IiOlsyNTUsMjU1LDI1NV0sImFjY2VudF9jb2xvciI6WzAsNTIsMTg5XSwiYWNjZW50Ml9jb2xvciI6WzAsMTc2LDI0MF0sImFjY2VudDNfY29sb3IiOm51bGwsImFjY2VudDRfY29sb3IiOm51bGwsImFjY2VudDVfY29sb3IiOm51bGwsImFjY2VudDZfY29sb3IiOm51bGwsIkN1c3RvbUNvbmNlcHRTaGFwZSI6ZmFsc2UsIkNvcnBvcmF0ZVN0eWxlIjpmYWxzZX0=</a:t>
            </a:r>
            <a:endParaRPr lang="ru-RU" sz="100">
              <a:solidFill>
                <a:srgbClr val="000000">
                  <a:alpha val="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_do_not_touch_"/>
          <p:cNvSpPr txBox="1"/>
          <p:nvPr userDrawn="1"/>
        </p:nvSpPr>
        <p:spPr bwMode="auto">
          <a:xfrm>
            <a:off x="12192000" y="6858000"/>
            <a:ext cx="381000" cy="169277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100">
                <a:solidFill>
                  <a:srgbClr val="000000">
                    <a:alpha val="0"/>
                  </a:srgbClr>
                </a:solidFill>
              </a:rPr>
              <a:t>eyJEZXNpZ25Db25jZXB0Ijp7IlByaW1hcnlTaGFwZSI6eyJDb25jZXB0X1NoYXBlIjo1LCJIZWlnaHQiOjUuMCwiQkdDb2xvciI6NSwiQnJpZ2h0bmVzcyI6MC4wLCJSYW5kb21BZGp1c3RtZW50cyI6W1swLjUsMC41XV0sIkJvcmRlcldpZHRoIjowLjAsIkJvcmRlclN0eWxlIjoxLCJCb3JkZXJDb2xvciI6NSwiQm9yZGVyVHJhbnNwZXJhbmN5IjowLjAsIlBvc2l0aW9uIjoyMCwiU2NhbGUiOjQsIlJvdGF0aW9uIjoyMjUuMCwiTWluaW11bSI6MSwiTWF4aW11bSI6MSwiVGV4dHVyZVNoYXBlIjpudWxsLCJQYXR0ZXJuVHlwZSI6MCwiVHJhbnNwYXJlbmN5IjowLjAsIk5ld1NoYXBlTmV3U2xpZGUiOmZhbHNlLCJTb2Z0RWRnZXMiOmZhbHNlLCJXaWR0aEZhY3QiOjAuMCwiSGVpZ2h0RmFjdCI6MC4wLCJPdmVybGF5UGFyZW50Ijp0cnVlfSwiUHJpbWFyeV9BZGRTaGFwZXMiOlt7IkNvbmNlcHRfU2hhcGUiOjUsIkhlaWdodCI6NS4wLCJCR0NvbG9yIjo2LCJCcmlnaHRuZXNzIjowLjAsIlJhbmRvbUFkanVzdG1lbnRzIjpbWzAuNSwwLjVdXSwiQm9yZGVyV2lkdGgiOjAuMCwiQm9yZGVyU3R5bGUiOjEsIkJvcmRlckNvbG9yIjo1LCJCb3JkZXJUcmFuc3BlcmFuY3kiOjAuMCwiUG9zaXRpb24iOjE2LCJTY2FsZSI6NiwiUm90YXRpb24iOjIyNS4wLCJNaW5pbXVtIjoxLCJNYXhpbXVtIjoxLCJUZXh0dXJlU2hhcGUiOm51bGwsIlBhdHRlcm5UeXBlIjowLCJUcmFuc3BhcmVuY3kiOjAuMCwiTmV3U2hhcGVOZXdTbGlkZSI6ZmFsc2UsIlNvZnRFZGdlcyI6ZmFsc2UsIldpZHRoRmFjdCI6MC4wLCJIZWlnaHRGYWN0IjowLjAsIk92ZXJsYXlQYXJlbnQiOnRydWV9LHsiQ29uY2VwdF9TaGFwZSI6NSwiSGVpZ2h0Ijo1LjAsIkJHQ29sb3IiOjUsIkJyaWdodG5lc3MiOjAuMCwiUmFuZG9tQWRqdXN0bWVudHMiOltbMC41LDAuNV1dLCJCb3JkZXJXaWR0aCI6MC4wLCJCb3JkZXJTdHlsZSI6MSwiQm9yZGVyQ29sb3IiOjUsIkJvcmRlclRyYW5zcGVyYW5jeSI6MC4wLCJQb3NpdGlvbiI6MTQsIlNjYWxlIjo2LCJSb3RhdGlvbiI6MjI1LjAsIk1pbmltdW0iOjEsIk1heGltdW0iOjEsIlRleHR1cmVTaGFwZSI6bnVsbCwiUGF0dGVyblR5cGUiOjAsIlRyYW5zcGFyZW5jeSI6MC4wLCJOZXdTaGFwZU5ld1NsaWRlIjpmYWxzZSwiU29mdEVkZ2VzIjp0cnVlLCJXaWR0aEZhY3QiOjAuMCwiSGVpZ2h0RmFjdCI6MC4wLCJPdmVybGF5UGFyZW50Ijp0cnVlfV0sIlNlY29uZGFyeVNoYXBlIjpudWxsLCJNb2R1bGVTaGFwZSI6NSwiTW9kdWxlX0FkZFNoYXBlcyI6W3siQ29uY2VwdF9TaGFwZSI6NSwiSGVpZ2h0IjoxLjAsIkJHQ29sb3IiOjYsIkJyaWdodG5lc3MiOjAuMCwiUmFuZG9tQWRqdXN0bWVudHMiOltbMC4yNjgyNywwLjI2ODI3XV0sIkJvcmRlcldpZHRoIjoxLjAsIkJvcmRlclN0eWxlIjoxLCJCb3JkZXJDb2xvciI6NSwiQm9yZGVyVHJhbnNwZXJhbmN5IjowLjAsIlBvc2l0aW9uIjoyMSwiU2NhbGUiOjI4LCJSb3RhdGlvbiI6MC4wLCJNaW5pbXVtIjoxLCJNYXhpbXVtIjoxLCJUZXh0dXJlU2hhcGUiOm51bGwsIlBhdHRlcm5UeXBlIjowLCJUcmFuc3BhcmVuY3kiOjEuMCwiTmV3U2hhcGVOZXdTbGlkZSI6ZmFsc2UsIlNvZnRFZGdlcyI6ZmFsc2UsIldpZHRoRmFjdCI6MC4wLCJIZWlnaHRGYWN0IjowLjAsIk92ZXJsYXlQYXJlbnQiOmZhbHNlfV0sIk92ZXJsYXlNb2R1bGUiOjAsIk1vZHVsZUFkanVzdG1lbnRzIjpbMC4yNjgyN10sIlJlY3RhbmdsZVNtb290aCI6dHJ1ZSwiUmVjdGFuZ2xlU21vb3RoUmFkaXVzIjowLjAxMTEsIkJvcmRlclN0eWxlIjowLCJTZXRCR0Jsb2NrcyI6ZmFsc2UsIk1lcmdlTW9kdWxlIjowfSwiR3JhZGllbnQiOjIsIkZvbnRUaXRsZSI6IkFyaWFsIiwiRm9udFRleHQiOiJBcmlhbCBOYXJyb3ciLCJGb250VXBwZXJjYXNlIjp0cnVlLCJTaGFwZUNvbmNlcHQiOjgsIkRvTm90Q3JvcEJ5Q29uY2VwdFNoYXBlIjpmYWxzZSwiQ3JlYXRpdmVMZXZlbCI6MiwiSW5zZXJ0RmxhdGljb25zIjpmYWxzZSwiTFRXSF9mb3JfdGl0bGUiOlswLjA0MDAwMDAwMjgsMC4wMzczMjM3MSwwLjc4NzUsMC4wNjA5MDY0NV0sIkxUV0hfZm9yX2ZyZWVfc3BhY2UiOlswLjAzOTk5OTkxNzEsMC4xMzMzMzMzNCwwLjkyMDAwMDEsMC43Njg4ODg5XSwiTFRXSF9mb3Jfc2xpZGVfbnVtZXJhdGlvbiI6bnVsbCwiRm9udFNpemUiOjAuMDMzMzMzMzM1MSwiYmdfY29sb3IiOlsyNTUsMjU1LDI1NV0sImFjY2VudF9jb2xvciI6WzAsNTIsMTg5XSwiYWNjZW50Ml9jb2xvciI6WzAsMTc2LDI0MF0sImFjY2VudDNfY29sb3IiOm51bGwsImFjY2VudDRfY29sb3IiOm51bGwsImFjY2VudDVfY29sb3IiOm51bGwsImFjY2VudDZfY29sb3IiOm51bGwsIkN1c3RvbUNvbmNlcHRTaGFwZSI6ZmFsc2UsIkNvcnBvcmF0ZVN0eWxlIjpmYWxzZX0=</a:t>
            </a:r>
            <a:endParaRPr lang="ru-RU" sz="100">
              <a:solidFill>
                <a:srgbClr val="000000">
                  <a:alpha val="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_do_not_touch_"/>
          <p:cNvSpPr txBox="1"/>
          <p:nvPr userDrawn="1"/>
        </p:nvSpPr>
        <p:spPr bwMode="auto">
          <a:xfrm>
            <a:off x="12192000" y="6858000"/>
            <a:ext cx="381000" cy="169277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100">
                <a:solidFill>
                  <a:srgbClr val="000000">
                    <a:alpha val="0"/>
                  </a:srgbClr>
                </a:solidFill>
              </a:rPr>
              <a:t>eyJEZXNpZ25Db25jZXB0Ijp7IlByaW1hcnlTaGFwZSI6eyJDb25jZXB0X1NoYXBlIjo1LCJIZWlnaHQiOjUuMCwiQkdDb2xvciI6NSwiQnJpZ2h0bmVzcyI6MC4wLCJSYW5kb21BZGp1c3RtZW50cyI6W1swLjUsMC41XV0sIkJvcmRlcldpZHRoIjowLjAsIkJvcmRlclN0eWxlIjoxLCJCb3JkZXJDb2xvciI6NSwiQm9yZGVyVHJhbnNwZXJhbmN5IjowLjAsIlBvc2l0aW9uIjoyMCwiU2NhbGUiOjQsIlJvdGF0aW9uIjoyMjUuMCwiTWluaW11bSI6MSwiTWF4aW11bSI6MSwiVGV4dHVyZVNoYXBlIjpudWxsLCJQYXR0ZXJuVHlwZSI6MCwiVHJhbnNwYXJlbmN5IjowLjAsIk5ld1NoYXBlTmV3U2xpZGUiOmZhbHNlLCJTb2Z0RWRnZXMiOmZhbHNlLCJXaWR0aEZhY3QiOjAuMCwiSGVpZ2h0RmFjdCI6MC4wLCJPdmVybGF5UGFyZW50Ijp0cnVlfSwiUHJpbWFyeV9BZGRTaGFwZXMiOlt7IkNvbmNlcHRfU2hhcGUiOjUsIkhlaWdodCI6NS4wLCJCR0NvbG9yIjo2LCJCcmlnaHRuZXNzIjowLjAsIlJhbmRvbUFkanVzdG1lbnRzIjpbWzAuNSwwLjVdXSwiQm9yZGVyV2lkdGgiOjAuMCwiQm9yZGVyU3R5bGUiOjEsIkJvcmRlckNvbG9yIjo1LCJCb3JkZXJUcmFuc3BlcmFuY3kiOjAuMCwiUG9zaXRpb24iOjE2LCJTY2FsZSI6NiwiUm90YXRpb24iOjIyNS4wLCJNaW5pbXVtIjoxLCJNYXhpbXVtIjoxLCJUZXh0dXJlU2hhcGUiOm51bGwsIlBhdHRlcm5UeXBlIjowLCJUcmFuc3BhcmVuY3kiOjAuMCwiTmV3U2hhcGVOZXdTbGlkZSI6ZmFsc2UsIlNvZnRFZGdlcyI6ZmFsc2UsIldpZHRoRmFjdCI6MC4wLCJIZWlnaHRGYWN0IjowLjAsIk92ZXJsYXlQYXJlbnQiOnRydWV9LHsiQ29uY2VwdF9TaGFwZSI6NSwiSGVpZ2h0Ijo1LjAsIkJHQ29sb3IiOjUsIkJyaWdodG5lc3MiOjAuMCwiUmFuZG9tQWRqdXN0bWVudHMiOltbMC41LDAuNV1dLCJCb3JkZXJXaWR0aCI6MC4wLCJCb3JkZXJTdHlsZSI6MSwiQm9yZGVyQ29sb3IiOjUsIkJvcmRlclRyYW5zcGVyYW5jeSI6MC4wLCJQb3NpdGlvbiI6MTQsIlNjYWxlIjo2LCJSb3RhdGlvbiI6MjI1LjAsIk1pbmltdW0iOjEsIk1heGltdW0iOjEsIlRleHR1cmVTaGFwZSI6bnVsbCwiUGF0dGVyblR5cGUiOjAsIlRyYW5zcGFyZW5jeSI6MC4wLCJOZXdTaGFwZU5ld1NsaWRlIjpmYWxzZSwiU29mdEVkZ2VzIjp0cnVlLCJXaWR0aEZhY3QiOjAuMCwiSGVpZ2h0RmFjdCI6MC4wLCJPdmVybGF5UGFyZW50Ijp0cnVlfV0sIlNlY29uZGFyeVNoYXBlIjpudWxsLCJNb2R1bGVTaGFwZSI6NSwiTW9kdWxlX0FkZFNoYXBlcyI6W3siQ29uY2VwdF9TaGFwZSI6NSwiSGVpZ2h0IjoxLjAsIkJHQ29sb3IiOjYsIkJyaWdodG5lc3MiOjAuMCwiUmFuZG9tQWRqdXN0bWVudHMiOltbMC4yNjgyNywwLjI2ODI3XV0sIkJvcmRlcldpZHRoIjoxLjAsIkJvcmRlclN0eWxlIjoxLCJCb3JkZXJDb2xvciI6NSwiQm9yZGVyVHJhbnNwZXJhbmN5IjowLjAsIlBvc2l0aW9uIjoyMSwiU2NhbGUiOjI4LCJSb3RhdGlvbiI6MC4wLCJNaW5pbXVtIjoxLCJNYXhpbXVtIjoxLCJUZXh0dXJlU2hhcGUiOm51bGwsIlBhdHRlcm5UeXBlIjowLCJUcmFuc3BhcmVuY3kiOjEuMCwiTmV3U2hhcGVOZXdTbGlkZSI6ZmFsc2UsIlNvZnRFZGdlcyI6ZmFsc2UsIldpZHRoRmFjdCI6MC4wLCJIZWlnaHRGYWN0IjowLjAsIk92ZXJsYXlQYXJlbnQiOmZhbHNlfV0sIk92ZXJsYXlNb2R1bGUiOjAsIk1vZHVsZUFkanVzdG1lbnRzIjpbMC4yNjgyN10sIlJlY3RhbmdsZVNtb290aCI6dHJ1ZSwiUmVjdGFuZ2xlU21vb3RoUmFkaXVzIjowLjAxMTEsIkJvcmRlclN0eWxlIjowLCJTZXRCR0Jsb2NrcyI6ZmFsc2UsIk1lcmdlTW9kdWxlIjowfSwiR3JhZGllbnQiOjIsIkZvbnRUaXRsZSI6IkFyaWFsIiwiRm9udFRleHQiOiJBcmlhbCBOYXJyb3ciLCJGb250VXBwZXJjYXNlIjp0cnVlLCJTaGFwZUNvbmNlcHQiOjgsIkRvTm90Q3JvcEJ5Q29uY2VwdFNoYXBlIjpmYWxzZSwiQ3JlYXRpdmVMZXZlbCI6MiwiSW5zZXJ0RmxhdGljb25zIjpmYWxzZSwiTFRXSF9mb3JfdGl0bGUiOlswLjA0MDAwMDAwMjgsMC4wMzczMjM3MSwwLjc4NzUsMC4wNjA5MDY0NV0sIkxUV0hfZm9yX2ZyZWVfc3BhY2UiOlswLjAzOTk5OTkxNzEsMC4xMzMzMzMzNCwwLjkyMDAwMDEsMC43Njg4ODg5XSwiTFRXSF9mb3Jfc2xpZGVfbnVtZXJhdGlvbiI6bnVsbCwiRm9udFNpemUiOjAuMDMzMzMzMzM1MSwiYmdfY29sb3IiOlsyNTUsMjU1LDI1NV0sImFjY2VudF9jb2xvciI6WzAsNTIsMTg5XSwiYWNjZW50Ml9jb2xvciI6WzAsMTc2LDI0MF0sImFjY2VudDNfY29sb3IiOm51bGwsImFjY2VudDRfY29sb3IiOm51bGwsImFjY2VudDVfY29sb3IiOm51bGwsImFjY2VudDZfY29sb3IiOm51bGwsIkN1c3RvbUNvbmNlcHRTaGFwZSI6ZmFsc2UsIkNvcnBvcmF0ZVN0eWxlIjpmYWxzZX0=</a:t>
            </a:r>
            <a:endParaRPr lang="ru-RU" sz="100">
              <a:solidFill>
                <a:srgbClr val="000000">
                  <a:alpha val="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_do_not_touch_"/>
          <p:cNvSpPr txBox="1"/>
          <p:nvPr userDrawn="1"/>
        </p:nvSpPr>
        <p:spPr bwMode="auto">
          <a:xfrm>
            <a:off x="12192000" y="6858000"/>
            <a:ext cx="381000" cy="169277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100">
                <a:solidFill>
                  <a:srgbClr val="000000">
                    <a:alpha val="0"/>
                  </a:srgbClr>
                </a:solidFill>
              </a:rPr>
              <a:t>eyJEZXNpZ25Db25jZXB0Ijp7IlByaW1hcnlTaGFwZSI6eyJDb25jZXB0X1NoYXBlIjo1LCJIZWlnaHQiOjUuMCwiQkdDb2xvciI6NSwiQnJpZ2h0bmVzcyI6MC4wLCJSYW5kb21BZGp1c3RtZW50cyI6W1swLjUsMC41XV0sIkJvcmRlcldpZHRoIjowLjAsIkJvcmRlclN0eWxlIjoxLCJCb3JkZXJDb2xvciI6NSwiQm9yZGVyVHJhbnNwZXJhbmN5IjowLjAsIlBvc2l0aW9uIjoyMCwiU2NhbGUiOjQsIlJvdGF0aW9uIjoyMjUuMCwiTWluaW11bSI6MSwiTWF4aW11bSI6MSwiVGV4dHVyZVNoYXBlIjpudWxsLCJQYXR0ZXJuVHlwZSI6MCwiVHJhbnNwYXJlbmN5IjowLjAsIk5ld1NoYXBlTmV3U2xpZGUiOmZhbHNlLCJTb2Z0RWRnZXMiOmZhbHNlLCJXaWR0aEZhY3QiOjAuMCwiSGVpZ2h0RmFjdCI6MC4wLCJPdmVybGF5UGFyZW50Ijp0cnVlfSwiUHJpbWFyeV9BZGRTaGFwZXMiOlt7IkNvbmNlcHRfU2hhcGUiOjUsIkhlaWdodCI6NS4wLCJCR0NvbG9yIjo2LCJCcmlnaHRuZXNzIjowLjAsIlJhbmRvbUFkanVzdG1lbnRzIjpbWzAuNSwwLjVdXSwiQm9yZGVyV2lkdGgiOjAuMCwiQm9yZGVyU3R5bGUiOjEsIkJvcmRlckNvbG9yIjo1LCJCb3JkZXJUcmFuc3BlcmFuY3kiOjAuMCwiUG9zaXRpb24iOjE2LCJTY2FsZSI6NiwiUm90YXRpb24iOjIyNS4wLCJNaW5pbXVtIjoxLCJNYXhpbXVtIjoxLCJUZXh0dXJlU2hhcGUiOm51bGwsIlBhdHRlcm5UeXBlIjowLCJUcmFuc3BhcmVuY3kiOjAuMCwiTmV3U2hhcGVOZXdTbGlkZSI6ZmFsc2UsIlNvZnRFZGdlcyI6ZmFsc2UsIldpZHRoRmFjdCI6MC4wLCJIZWlnaHRGYWN0IjowLjAsIk92ZXJsYXlQYXJlbnQiOnRydWV9LHsiQ29uY2VwdF9TaGFwZSI6NSwiSGVpZ2h0Ijo1LjAsIkJHQ29sb3IiOjUsIkJyaWdodG5lc3MiOjAuMCwiUmFuZG9tQWRqdXN0bWVudHMiOltbMC41LDAuNV1dLCJCb3JkZXJXaWR0aCI6MC4wLCJCb3JkZXJTdHlsZSI6MSwiQm9yZGVyQ29sb3IiOjUsIkJvcmRlclRyYW5zcGVyYW5jeSI6MC4wLCJQb3NpdGlvbiI6MTQsIlNjYWxlIjo2LCJSb3RhdGlvbiI6MjI1LjAsIk1pbmltdW0iOjEsIk1heGltdW0iOjEsIlRleHR1cmVTaGFwZSI6bnVsbCwiUGF0dGVyblR5cGUiOjAsIlRyYW5zcGFyZW5jeSI6MC4wLCJOZXdTaGFwZU5ld1NsaWRlIjpmYWxzZSwiU29mdEVkZ2VzIjp0cnVlLCJXaWR0aEZhY3QiOjAuMCwiSGVpZ2h0RmFjdCI6MC4wLCJPdmVybGF5UGFyZW50Ijp0cnVlfV0sIlNlY29uZGFyeVNoYXBlIjpudWxsLCJNb2R1bGVTaGFwZSI6NSwiTW9kdWxlX0FkZFNoYXBlcyI6W3siQ29uY2VwdF9TaGFwZSI6NSwiSGVpZ2h0IjoxLjAsIkJHQ29sb3IiOjYsIkJyaWdodG5lc3MiOjAuMCwiUmFuZG9tQWRqdXN0bWVudHMiOltbMC4yNjgyNywwLjI2ODI3XV0sIkJvcmRlcldpZHRoIjoxLjAsIkJvcmRlclN0eWxlIjoxLCJCb3JkZXJDb2xvciI6NSwiQm9yZGVyVHJhbnNwZXJhbmN5IjowLjAsIlBvc2l0aW9uIjoyMSwiU2NhbGUiOjI4LCJSb3RhdGlvbiI6MC4wLCJNaW5pbXVtIjoxLCJNYXhpbXVtIjoxLCJUZXh0dXJlU2hhcGUiOm51bGwsIlBhdHRlcm5UeXBlIjowLCJUcmFuc3BhcmVuY3kiOjEuMCwiTmV3U2hhcGVOZXdTbGlkZSI6ZmFsc2UsIlNvZnRFZGdlcyI6ZmFsc2UsIldpZHRoRmFjdCI6MC4wLCJIZWlnaHRGYWN0IjowLjAsIk92ZXJsYXlQYXJlbnQiOmZhbHNlfV0sIk92ZXJsYXlNb2R1bGUiOjAsIk1vZHVsZUFkanVzdG1lbnRzIjpbMC4yNjgyN10sIlJlY3RhbmdsZVNtb290aCI6dHJ1ZSwiUmVjdGFuZ2xlU21vb3RoUmFkaXVzIjowLjAxMTEsIkJvcmRlclN0eWxlIjowLCJTZXRCR0Jsb2NrcyI6ZmFsc2UsIk1lcmdlTW9kdWxlIjowfSwiR3JhZGllbnQiOjIsIkZvbnRUaXRsZSI6IkFyaWFsIiwiRm9udFRleHQiOiJBcmlhbCBOYXJyb3ciLCJGb250VXBwZXJjYXNlIjp0cnVlLCJTaGFwZUNvbmNlcHQiOjgsIkRvTm90Q3JvcEJ5Q29uY2VwdFNoYXBlIjpmYWxzZSwiQ3JlYXRpdmVMZXZlbCI6MiwiSW5zZXJ0RmxhdGljb25zIjpmYWxzZSwiTFRXSF9mb3JfdGl0bGUiOlswLjA0MDAwMDAwMjgsMC4wMzczMjM3MSwwLjc4NzUsMC4wNjA5MDY0NV0sIkxUV0hfZm9yX2ZyZWVfc3BhY2UiOlswLjAzOTk5OTkxNzEsMC4xMzMzMzMzNCwwLjkyMDAwMDEsMC43Njg4ODg5XSwiTFRXSF9mb3Jfc2xpZGVfbnVtZXJhdGlvbiI6bnVsbCwiRm9udFNpemUiOjAuMDMzMzMzMzM1MSwiYmdfY29sb3IiOlsyNTUsMjU1LDI1NV0sImFjY2VudF9jb2xvciI6WzAsNTIsMTg5XSwiYWNjZW50Ml9jb2xvciI6WzAsMTc2LDI0MF0sImFjY2VudDNfY29sb3IiOm51bGwsImFjY2VudDRfY29sb3IiOm51bGwsImFjY2VudDVfY29sb3IiOm51bGwsImFjY2VudDZfY29sb3IiOm51bGwsIkN1c3RvbUNvbmNlcHRTaGFwZSI6ZmFsc2UsIkNvcnBvcmF0ZVN0eWxlIjpmYWxzZX0=</a:t>
            </a:r>
            <a:endParaRPr lang="ru-RU" sz="100">
              <a:solidFill>
                <a:srgbClr val="000000">
                  <a:alpha val="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_do_not_touch_"/>
          <p:cNvSpPr txBox="1"/>
          <p:nvPr userDrawn="1"/>
        </p:nvSpPr>
        <p:spPr bwMode="auto">
          <a:xfrm>
            <a:off x="12192000" y="6858000"/>
            <a:ext cx="381000" cy="169277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100">
                <a:solidFill>
                  <a:srgbClr val="000000">
                    <a:alpha val="0"/>
                  </a:srgbClr>
                </a:solidFill>
              </a:rPr>
              <a:t>eyJEZXNpZ25Db25jZXB0Ijp7IlByaW1hcnlTaGFwZSI6eyJDb25jZXB0X1NoYXBlIjo1LCJIZWlnaHQiOjUuMCwiQkdDb2xvciI6NSwiQnJpZ2h0bmVzcyI6MC4wLCJSYW5kb21BZGp1c3RtZW50cyI6W1swLjUsMC41XV0sIkJvcmRlcldpZHRoIjowLjAsIkJvcmRlclN0eWxlIjoxLCJCb3JkZXJDb2xvciI6NSwiQm9yZGVyVHJhbnNwZXJhbmN5IjowLjAsIlBvc2l0aW9uIjoyMCwiU2NhbGUiOjQsIlJvdGF0aW9uIjoyMjUuMCwiTWluaW11bSI6MSwiTWF4aW11bSI6MSwiVGV4dHVyZVNoYXBlIjpudWxsLCJQYXR0ZXJuVHlwZSI6MCwiVHJhbnNwYXJlbmN5IjowLjAsIk5ld1NoYXBlTmV3U2xpZGUiOmZhbHNlLCJTb2Z0RWRnZXMiOmZhbHNlLCJXaWR0aEZhY3QiOjAuMCwiSGVpZ2h0RmFjdCI6MC4wLCJPdmVybGF5UGFyZW50Ijp0cnVlfSwiUHJpbWFyeV9BZGRTaGFwZXMiOlt7IkNvbmNlcHRfU2hhcGUiOjUsIkhlaWdodCI6NS4wLCJCR0NvbG9yIjo2LCJCcmlnaHRuZXNzIjowLjAsIlJhbmRvbUFkanVzdG1lbnRzIjpbWzAuNSwwLjVdXSwiQm9yZGVyV2lkdGgiOjAuMCwiQm9yZGVyU3R5bGUiOjEsIkJvcmRlckNvbG9yIjo1LCJCb3JkZXJUcmFuc3BlcmFuY3kiOjAuMCwiUG9zaXRpb24iOjE2LCJTY2FsZSI6NiwiUm90YXRpb24iOjIyNS4wLCJNaW5pbXVtIjoxLCJNYXhpbXVtIjoxLCJUZXh0dXJlU2hhcGUiOm51bGwsIlBhdHRlcm5UeXBlIjowLCJUcmFuc3BhcmVuY3kiOjAuMCwiTmV3U2hhcGVOZXdTbGlkZSI6ZmFsc2UsIlNvZnRFZGdlcyI6ZmFsc2UsIldpZHRoRmFjdCI6MC4wLCJIZWlnaHRGYWN0IjowLjAsIk92ZXJsYXlQYXJlbnQiOnRydWV9LHsiQ29uY2VwdF9TaGFwZSI6NSwiSGVpZ2h0Ijo1LjAsIkJHQ29sb3IiOjUsIkJyaWdodG5lc3MiOjAuMCwiUmFuZG9tQWRqdXN0bWVudHMiOltbMC41LDAuNV1dLCJCb3JkZXJXaWR0aCI6MC4wLCJCb3JkZXJTdHlsZSI6MSwiQm9yZGVyQ29sb3IiOjUsIkJvcmRlclRyYW5zcGVyYW5jeSI6MC4wLCJQb3NpdGlvbiI6MTQsIlNjYWxlIjo2LCJSb3RhdGlvbiI6MjI1LjAsIk1pbmltdW0iOjEsIk1heGltdW0iOjEsIlRleHR1cmVTaGFwZSI6bnVsbCwiUGF0dGVyblR5cGUiOjAsIlRyYW5zcGFyZW5jeSI6MC4wLCJOZXdTaGFwZU5ld1NsaWRlIjpmYWxzZSwiU29mdEVkZ2VzIjp0cnVlLCJXaWR0aEZhY3QiOjAuMCwiSGVpZ2h0RmFjdCI6MC4wLCJPdmVybGF5UGFyZW50Ijp0cnVlfV0sIlNlY29uZGFyeVNoYXBlIjpudWxsLCJNb2R1bGVTaGFwZSI6NSwiTW9kdWxlX0FkZFNoYXBlcyI6W3siQ29uY2VwdF9TaGFwZSI6NSwiSGVpZ2h0IjoxLjAsIkJHQ29sb3IiOjYsIkJyaWdodG5lc3MiOjAuMCwiUmFuZG9tQWRqdXN0bWVudHMiOltbMC4yNjgyNywwLjI2ODI3XV0sIkJvcmRlcldpZHRoIjoxLjAsIkJvcmRlclN0eWxlIjoxLCJCb3JkZXJDb2xvciI6NSwiQm9yZGVyVHJhbnNwZXJhbmN5IjowLjAsIlBvc2l0aW9uIjoyMSwiU2NhbGUiOjI4LCJSb3RhdGlvbiI6MC4wLCJNaW5pbXVtIjoxLCJNYXhpbXVtIjoxLCJUZXh0dXJlU2hhcGUiOm51bGwsIlBhdHRlcm5UeXBlIjowLCJUcmFuc3BhcmVuY3kiOjEuMCwiTmV3U2hhcGVOZXdTbGlkZSI6ZmFsc2UsIlNvZnRFZGdlcyI6ZmFsc2UsIldpZHRoRmFjdCI6MC4wLCJIZWlnaHRGYWN0IjowLjAsIk92ZXJsYXlQYXJlbnQiOmZhbHNlfV0sIk92ZXJsYXlNb2R1bGUiOjAsIk1vZHVsZUFkanVzdG1lbnRzIjpbMC4yNjgyN10sIlJlY3RhbmdsZVNtb290aCI6dHJ1ZSwiUmVjdGFuZ2xlU21vb3RoUmFkaXVzIjowLjAxMTEsIkJvcmRlclN0eWxlIjowLCJTZXRCR0Jsb2NrcyI6ZmFsc2UsIk1lcmdlTW9kdWxlIjowfSwiR3JhZGllbnQiOjIsIkZvbnRUaXRsZSI6IkFyaWFsIiwiRm9udFRleHQiOiJBcmlhbCBOYXJyb3ciLCJGb250VXBwZXJjYXNlIjp0cnVlLCJTaGFwZUNvbmNlcHQiOjgsIkRvTm90Q3JvcEJ5Q29uY2VwdFNoYXBlIjpmYWxzZSwiQ3JlYXRpdmVMZXZlbCI6MiwiSW5zZXJ0RmxhdGljb25zIjpmYWxzZSwiTFRXSF9mb3JfdGl0bGUiOlswLjA0MDAwMDAwMjgsMC4wMzczMjM3MSwwLjc4NzUsMC4wNjA5MDY0NV0sIkxUV0hfZm9yX2ZyZWVfc3BhY2UiOlswLjAzOTk5OTkxNzEsMC4xMzMzMzMzNCwwLjkyMDAwMDEsMC43Njg4ODg5XSwiTFRXSF9mb3Jfc2xpZGVfbnVtZXJhdGlvbiI6bnVsbCwiRm9udFNpemUiOjAuMDMzMzMzMzM1MSwiYmdfY29sb3IiOlsyNTUsMjU1LDI1NV0sImFjY2VudF9jb2xvciI6WzAsNTIsMTg5XSwiYWNjZW50Ml9jb2xvciI6WzAsMTc2LDI0MF0sImFjY2VudDNfY29sb3IiOm51bGwsImFjY2VudDRfY29sb3IiOm51bGwsImFjY2VudDVfY29sb3IiOm51bGwsImFjY2VudDZfY29sb3IiOm51bGwsIkN1c3RvbUNvbmNlcHRTaGFwZSI6ZmFsc2UsIkNvcnBvcmF0ZVN0eWxlIjpmYWxzZX0=</a:t>
            </a:r>
            <a:endParaRPr lang="ru-RU" sz="100">
              <a:solidFill>
                <a:srgbClr val="000000">
                  <a:alpha val="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_do_not_touch_"/>
          <p:cNvSpPr txBox="1"/>
          <p:nvPr userDrawn="1"/>
        </p:nvSpPr>
        <p:spPr bwMode="auto">
          <a:xfrm>
            <a:off x="12192000" y="6858000"/>
            <a:ext cx="381000" cy="169277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100">
                <a:solidFill>
                  <a:srgbClr val="000000">
                    <a:alpha val="0"/>
                  </a:srgbClr>
                </a:solidFill>
              </a:rPr>
              <a:t>eyJEZXNpZ25Db25jZXB0Ijp7IlByaW1hcnlTaGFwZSI6eyJDb25jZXB0X1NoYXBlIjo1LCJIZWlnaHQiOjUuMCwiQkdDb2xvciI6NSwiQnJpZ2h0bmVzcyI6MC4wLCJSYW5kb21BZGp1c3RtZW50cyI6W1swLjUsMC41XV0sIkJvcmRlcldpZHRoIjowLjAsIkJvcmRlclN0eWxlIjoxLCJCb3JkZXJDb2xvciI6NSwiQm9yZGVyVHJhbnNwZXJhbmN5IjowLjAsIlBvc2l0aW9uIjoyMCwiU2NhbGUiOjQsIlJvdGF0aW9uIjoyMjUuMCwiTWluaW11bSI6MSwiTWF4aW11bSI6MSwiVGV4dHVyZVNoYXBlIjpudWxsLCJQYXR0ZXJuVHlwZSI6MCwiVHJhbnNwYXJlbmN5IjowLjAsIk5ld1NoYXBlTmV3U2xpZGUiOmZhbHNlLCJTb2Z0RWRnZXMiOmZhbHNlLCJXaWR0aEZhY3QiOjAuMCwiSGVpZ2h0RmFjdCI6MC4wLCJPdmVybGF5UGFyZW50Ijp0cnVlfSwiUHJpbWFyeV9BZGRTaGFwZXMiOlt7IkNvbmNlcHRfU2hhcGUiOjUsIkhlaWdodCI6NS4wLCJCR0NvbG9yIjo2LCJCcmlnaHRuZXNzIjowLjAsIlJhbmRvbUFkanVzdG1lbnRzIjpbWzAuNSwwLjVdXSwiQm9yZGVyV2lkdGgiOjAuMCwiQm9yZGVyU3R5bGUiOjEsIkJvcmRlckNvbG9yIjo1LCJCb3JkZXJUcmFuc3BlcmFuY3kiOjAuMCwiUG9zaXRpb24iOjE2LCJTY2FsZSI6NiwiUm90YXRpb24iOjIyNS4wLCJNaW5pbXVtIjoxLCJNYXhpbXVtIjoxLCJUZXh0dXJlU2hhcGUiOm51bGwsIlBhdHRlcm5UeXBlIjowLCJUcmFuc3BhcmVuY3kiOjAuMCwiTmV3U2hhcGVOZXdTbGlkZSI6ZmFsc2UsIlNvZnRFZGdlcyI6ZmFsc2UsIldpZHRoRmFjdCI6MC4wLCJIZWlnaHRGYWN0IjowLjAsIk92ZXJsYXlQYXJlbnQiOnRydWV9LHsiQ29uY2VwdF9TaGFwZSI6NSwiSGVpZ2h0Ijo1LjAsIkJHQ29sb3IiOjUsIkJyaWdodG5lc3MiOjAuMCwiUmFuZG9tQWRqdXN0bWVudHMiOltbMC41LDAuNV1dLCJCb3JkZXJXaWR0aCI6MC4wLCJCb3JkZXJTdHlsZSI6MSwiQm9yZGVyQ29sb3IiOjUsIkJvcmRlclRyYW5zcGVyYW5jeSI6MC4wLCJQb3NpdGlvbiI6MTQsIlNjYWxlIjo2LCJSb3RhdGlvbiI6MjI1LjAsIk1pbmltdW0iOjEsIk1heGltdW0iOjEsIlRleHR1cmVTaGFwZSI6bnVsbCwiUGF0dGVyblR5cGUiOjAsIlRyYW5zcGFyZW5jeSI6MC4wLCJOZXdTaGFwZU5ld1NsaWRlIjpmYWxzZSwiU29mdEVkZ2VzIjp0cnVlLCJXaWR0aEZhY3QiOjAuMCwiSGVpZ2h0RmFjdCI6MC4wLCJPdmVybGF5UGFyZW50Ijp0cnVlfV0sIlNlY29uZGFyeVNoYXBlIjpudWxsLCJNb2R1bGVTaGFwZSI6NSwiTW9kdWxlX0FkZFNoYXBlcyI6W3siQ29uY2VwdF9TaGFwZSI6NSwiSGVpZ2h0IjoxLjAsIkJHQ29sb3IiOjYsIkJyaWdodG5lc3MiOjAuMCwiUmFuZG9tQWRqdXN0bWVudHMiOltbMC4yNjgyNywwLjI2ODI3XV0sIkJvcmRlcldpZHRoIjoxLjAsIkJvcmRlclN0eWxlIjoxLCJCb3JkZXJDb2xvciI6NSwiQm9yZGVyVHJhbnNwZXJhbmN5IjowLjAsIlBvc2l0aW9uIjoyMSwiU2NhbGUiOjI4LCJSb3RhdGlvbiI6MC4wLCJNaW5pbXVtIjoxLCJNYXhpbXVtIjoxLCJUZXh0dXJlU2hhcGUiOm51bGwsIlBhdHRlcm5UeXBlIjowLCJUcmFuc3BhcmVuY3kiOjEuMCwiTmV3U2hhcGVOZXdTbGlkZSI6ZmFsc2UsIlNvZnRFZGdlcyI6ZmFsc2UsIldpZHRoRmFjdCI6MC4wLCJIZWlnaHRGYWN0IjowLjAsIk92ZXJsYXlQYXJlbnQiOmZhbHNlfV0sIk92ZXJsYXlNb2R1bGUiOjAsIk1vZHVsZUFkanVzdG1lbnRzIjpbMC4yNjgyN10sIlJlY3RhbmdsZVNtb290aCI6dHJ1ZSwiUmVjdGFuZ2xlU21vb3RoUmFkaXVzIjowLjAxMTEsIkJvcmRlclN0eWxlIjowLCJTZXRCR0Jsb2NrcyI6ZmFsc2UsIk1lcmdlTW9kdWxlIjowfSwiR3JhZGllbnQiOjIsIkZvbnRUaXRsZSI6IkFyaWFsIiwiRm9udFRleHQiOiJBcmlhbCBOYXJyb3ciLCJGb250VXBwZXJjYXNlIjp0cnVlLCJTaGFwZUNvbmNlcHQiOjgsIkRvTm90Q3JvcEJ5Q29uY2VwdFNoYXBlIjpmYWxzZSwiQ3JlYXRpdmVMZXZlbCI6MiwiSW5zZXJ0RmxhdGljb25zIjpmYWxzZSwiTFRXSF9mb3JfdGl0bGUiOlswLjA0MDAwMDAwMjgsMC4wMzczMjM3MSwwLjc4NzUsMC4wNjA5MDY0NV0sIkxUV0hfZm9yX2ZyZWVfc3BhY2UiOlswLjAzOTk5OTkxNzEsMC4xMzMzMzMzNCwwLjkyMDAwMDEsMC43Njg4ODg5XSwiTFRXSF9mb3Jfc2xpZGVfbnVtZXJhdGlvbiI6bnVsbCwiRm9udFNpemUiOjAuMDMzMzMzMzM1MSwiYmdfY29sb3IiOlsyNTUsMjU1LDI1NV0sImFjY2VudF9jb2xvciI6WzAsNTIsMTg5XSwiYWNjZW50Ml9jb2xvciI6WzAsMTc2LDI0MF0sImFjY2VudDNfY29sb3IiOm51bGwsImFjY2VudDRfY29sb3IiOm51bGwsImFjY2VudDVfY29sb3IiOm51bGwsImFjY2VudDZfY29sb3IiOm51bGwsIkN1c3RvbUNvbmNlcHRTaGFwZSI6ZmFsc2UsIkNvcnBvcmF0ZVN0eWxlIjpmYWxzZX0=</a:t>
            </a:r>
            <a:endParaRPr lang="ru-RU" sz="100">
              <a:solidFill>
                <a:srgbClr val="000000">
                  <a:alpha val="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6D187-F8A4-42DA-991B-A5A0DE3BB546}" type="datetimeFigureOut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17.02.2025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8A7867-7AD9-4796-A5EB-470A48BF7628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_do_not_touch_"/>
          <p:cNvSpPr txBox="1"/>
          <p:nvPr userDrawn="1"/>
        </p:nvSpPr>
        <p:spPr bwMode="auto">
          <a:xfrm>
            <a:off x="12192000" y="6858000"/>
            <a:ext cx="381000" cy="1692771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100">
                <a:solidFill>
                  <a:srgbClr val="000000">
                    <a:alpha val="0"/>
                  </a:srgbClr>
                </a:solidFill>
              </a:rPr>
              <a:t>eyJEZXNpZ25Db25jZXB0Ijp7IlByaW1hcnlTaGFwZSI6eyJDb25jZXB0X1NoYXBlIjo1LCJIZWlnaHQiOjUuMCwiQkdDb2xvciI6NSwiQnJpZ2h0bmVzcyI6MC4wLCJSYW5kb21BZGp1c3RtZW50cyI6W1swLjUsMC41XV0sIkJvcmRlcldpZHRoIjowLjAsIkJvcmRlclN0eWxlIjoxLCJCb3JkZXJDb2xvciI6NSwiQm9yZGVyVHJhbnNwZXJhbmN5IjowLjAsIlBvc2l0aW9uIjoyMCwiU2NhbGUiOjQsIlJvdGF0aW9uIjoyMjUuMCwiTWluaW11bSI6MSwiTWF4aW11bSI6MSwiVGV4dHVyZVNoYXBlIjpudWxsLCJQYXR0ZXJuVHlwZSI6MCwiVHJhbnNwYXJlbmN5IjowLjAsIk5ld1NoYXBlTmV3U2xpZGUiOmZhbHNlLCJTb2Z0RWRnZXMiOmZhbHNlLCJXaWR0aEZhY3QiOjAuMCwiSGVpZ2h0RmFjdCI6MC4wLCJPdmVybGF5UGFyZW50Ijp0cnVlfSwiUHJpbWFyeV9BZGRTaGFwZXMiOlt7IkNvbmNlcHRfU2hhcGUiOjUsIkhlaWdodCI6NS4wLCJCR0NvbG9yIjo2LCJCcmlnaHRuZXNzIjowLjAsIlJhbmRvbUFkanVzdG1lbnRzIjpbWzAuNSwwLjVdXSwiQm9yZGVyV2lkdGgiOjAuMCwiQm9yZGVyU3R5bGUiOjEsIkJvcmRlckNvbG9yIjo1LCJCb3JkZXJUcmFuc3BlcmFuY3kiOjAuMCwiUG9zaXRpb24iOjE2LCJTY2FsZSI6NiwiUm90YXRpb24iOjIyNS4wLCJNaW5pbXVtIjoxLCJNYXhpbXVtIjoxLCJUZXh0dXJlU2hhcGUiOm51bGwsIlBhdHRlcm5UeXBlIjowLCJUcmFuc3BhcmVuY3kiOjAuMCwiTmV3U2hhcGVOZXdTbGlkZSI6ZmFsc2UsIlNvZnRFZGdlcyI6ZmFsc2UsIldpZHRoRmFjdCI6MC4wLCJIZWlnaHRGYWN0IjowLjAsIk92ZXJsYXlQYXJlbnQiOnRydWV9LHsiQ29uY2VwdF9TaGFwZSI6NSwiSGVpZ2h0Ijo1LjAsIkJHQ29sb3IiOjUsIkJyaWdodG5lc3MiOjAuMCwiUmFuZG9tQWRqdXN0bWVudHMiOltbMC41LDAuNV1dLCJCb3JkZXJXaWR0aCI6MC4wLCJCb3JkZXJTdHlsZSI6MSwiQm9yZGVyQ29sb3IiOjUsIkJvcmRlclRyYW5zcGVyYW5jeSI6MC4wLCJQb3NpdGlvbiI6MTQsIlNjYWxlIjo2LCJSb3RhdGlvbiI6MjI1LjAsIk1pbmltdW0iOjEsIk1heGltdW0iOjEsIlRleHR1cmVTaGFwZSI6bnVsbCwiUGF0dGVyblR5cGUiOjAsIlRyYW5zcGFyZW5jeSI6MC4wLCJOZXdTaGFwZU5ld1NsaWRlIjpmYWxzZSwiU29mdEVkZ2VzIjp0cnVlLCJXaWR0aEZhY3QiOjAuMCwiSGVpZ2h0RmFjdCI6MC4wLCJPdmVybGF5UGFyZW50Ijp0cnVlfV0sIlNlY29uZGFyeVNoYXBlIjpudWxsLCJNb2R1bGVTaGFwZSI6NSwiTW9kdWxlX0FkZFNoYXBlcyI6W3siQ29uY2VwdF9TaGFwZSI6NSwiSGVpZ2h0IjoxLjAsIkJHQ29sb3IiOjYsIkJyaWdodG5lc3MiOjAuMCwiUmFuZG9tQWRqdXN0bWVudHMiOltbMC4yNjgyNywwLjI2ODI3XV0sIkJvcmRlcldpZHRoIjoxLjAsIkJvcmRlclN0eWxlIjoxLCJCb3JkZXJDb2xvciI6NSwiQm9yZGVyVHJhbnNwZXJhbmN5IjowLjAsIlBvc2l0aW9uIjoyMSwiU2NhbGUiOjI4LCJSb3RhdGlvbiI6MC4wLCJNaW5pbXVtIjoxLCJNYXhpbXVtIjoxLCJUZXh0dXJlU2hhcGUiOm51bGwsIlBhdHRlcm5UeXBlIjowLCJUcmFuc3BhcmVuY3kiOjEuMCwiTmV3U2hhcGVOZXdTbGlkZSI6ZmFsc2UsIlNvZnRFZGdlcyI6ZmFsc2UsIldpZHRoRmFjdCI6MC4wLCJIZWlnaHRGYWN0IjowLjAsIk92ZXJsYXlQYXJlbnQiOmZhbHNlfV0sIk92ZXJsYXlNb2R1bGUiOjAsIk1vZHVsZUFkanVzdG1lbnRzIjpbMC4yNjgyN10sIlJlY3RhbmdsZVNtb290aCI6dHJ1ZSwiUmVjdGFuZ2xlU21vb3RoUmFkaXVzIjowLjAxMTEsIkJvcmRlclN0eWxlIjowLCJTZXRCR0Jsb2NrcyI6ZmFsc2UsIk1lcmdlTW9kdWxlIjowfSwiR3JhZGllbnQiOjIsIkZvbnRUaXRsZSI6IkFyaWFsIiwiRm9udFRleHQiOiJBcmlhbCBOYXJyb3ciLCJGb250VXBwZXJjYXNlIjp0cnVlLCJTaGFwZUNvbmNlcHQiOjgsIkRvTm90Q3JvcEJ5Q29uY2VwdFNoYXBlIjpmYWxzZSwiQ3JlYXRpdmVMZXZlbCI6MiwiSW5zZXJ0RmxhdGljb25zIjpmYWxzZSwiTFRXSF9mb3JfdGl0bGUiOlswLjA0MDAwMDAwMjgsMC4wMzczMjM3MSwwLjc4NzUsMC4wNjA5MDY0NV0sIkxUV0hfZm9yX2ZyZWVfc3BhY2UiOlswLjAzOTk5OTkxNzEsMC4xMzMzMzMzNCwwLjkyMDAwMDEsMC43Njg4ODg5XSwiTFRXSF9mb3Jfc2xpZGVfbnVtZXJhdGlvbiI6bnVsbCwiRm9udFNpemUiOjAuMDMzMzMzMzM1MSwiYmdfY29sb3IiOlsyNTUsMjU1LDI1NV0sImFjY2VudF9jb2xvciI6WzAsNTIsMTg5XSwiYWNjZW50Ml9jb2xvciI6WzAsMTc2LDI0MF0sImFjY2VudDNfY29sb3IiOm51bGwsImFjY2VudDRfY29sb3IiOm51bGwsImFjY2VudDVfY29sb3IiOm51bGwsImFjY2VudDZfY29sb3IiOm51bGwsIkN1c3RvbUNvbmNlcHRTaGFwZSI6ZmFsc2UsIkNvcnBvcmF0ZVN0eWxlIjpmYWxzZX0=</a:t>
            </a:r>
            <a:endParaRPr lang="ru-RU" sz="100">
              <a:solidFill>
                <a:srgbClr val="000000">
                  <a:alpha val="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edsoo.ru/metodicheskie-seminary/diagnostika-po-funkczionalnoj-gramotnosti/" TargetMode="External"/><Relationship Id="rId1" Type="http://schemas.openxmlformats.org/officeDocument/2006/relationships/slideLayout" Target="../slideLayouts/slideLayout26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windows 7\Desktop\Рисунок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44463" y="0"/>
            <a:ext cx="12204700" cy="6870701"/>
          </a:xfrm>
          <a:prstGeom prst="rect">
            <a:avLst/>
          </a:prstGeom>
          <a:noFill/>
        </p:spPr>
      </p:pic>
      <p:sp>
        <p:nvSpPr>
          <p:cNvPr id="8200" name="AutoShape 7" descr="Скитневская Любовь Юрьевна"/>
          <p:cNvSpPr>
            <a:spLocks noChangeAspect="1" noChangeArrowheads="1"/>
          </p:cNvSpPr>
          <p:nvPr/>
        </p:nvSpPr>
        <p:spPr bwMode="auto">
          <a:xfrm>
            <a:off x="144463" y="-14446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lIns="91430" tIns="45715" rIns="91430" bIns="45715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Calibr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defTabSz="914298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 rot="10800000" flipV="1">
            <a:off x="449263" y="5213315"/>
            <a:ext cx="4139586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98">
              <a:defRPr/>
            </a:pPr>
            <a:r>
              <a:rPr lang="ru-RU" sz="2000" b="1">
                <a:solidFill>
                  <a:prstClr val="black"/>
                </a:solidFill>
              </a:rPr>
              <a:t>Белова Г.М., начальник отдела общего образования КОиН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377917" y="214291"/>
            <a:ext cx="3005665" cy="36933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98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77905" y="285727"/>
            <a:ext cx="3298901" cy="1928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98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31299" y="2214555"/>
            <a:ext cx="6096001" cy="2739201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algn="ctr" defTabSz="395956">
              <a:defRPr/>
            </a:pPr>
            <a:r>
              <a:rPr lang="ru-RU" sz="2800" b="1">
                <a:solidFill>
                  <a:srgbClr val="1F3509"/>
                </a:solidFill>
                <a:latin typeface="Arial"/>
                <a:cs typeface="Arial"/>
              </a:rPr>
              <a:t>Подготовка и проведение диагностического тестирования </a:t>
            </a:r>
            <a:endParaRPr/>
          </a:p>
          <a:p>
            <a:pPr lvl="0" algn="ctr" defTabSz="395956">
              <a:defRPr/>
            </a:pPr>
            <a:r>
              <a:rPr lang="ru-RU" sz="2800" b="1">
                <a:solidFill>
                  <a:srgbClr val="1F3509"/>
                </a:solidFill>
                <a:latin typeface="Arial"/>
                <a:cs typeface="Arial"/>
              </a:rPr>
              <a:t>Особенности проведения ГИА и других оценочных процедур в 2024 году</a:t>
            </a:r>
            <a:endParaRPr/>
          </a:p>
          <a:p>
            <a:pPr algn="ctr" defTabSz="395956">
              <a:defRPr/>
            </a:pPr>
            <a:endParaRPr lang="ru-RU" sz="3200" b="1">
              <a:solidFill>
                <a:srgbClr val="1F3509"/>
              </a:solidFill>
              <a:latin typeface="Arial"/>
              <a:cs typeface="Arial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63962" y="326695"/>
            <a:ext cx="1726804" cy="1198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11"/>
            <a:ext cx="1164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ПАРАМЕТРЫ СКАНИРОВАНИЯ ИЗОБРАЖЕНИЯ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 flipH="1">
            <a:off x="389709" y="852783"/>
            <a:ext cx="54268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u="sng">
                <a:solidFill>
                  <a:srgbClr val="C00000"/>
                </a:solidFill>
                <a:latin typeface="Verdana"/>
                <a:ea typeface="Verdana"/>
              </a:rPr>
              <a:t>Параметры изображения:</a:t>
            </a:r>
            <a:endParaRPr/>
          </a:p>
          <a:p>
            <a:pPr>
              <a:defRPr/>
            </a:pPr>
            <a:r>
              <a:rPr lang="ru-RU" sz="1600">
                <a:latin typeface="Verdana"/>
                <a:ea typeface="Verdana"/>
              </a:rPr>
              <a:t>Размер листа: </a:t>
            </a:r>
            <a:r>
              <a:rPr lang="ru-RU" sz="1600" b="1">
                <a:latin typeface="Verdana"/>
                <a:ea typeface="Verdana"/>
              </a:rPr>
              <a:t>А4</a:t>
            </a:r>
            <a:endParaRPr/>
          </a:p>
          <a:p>
            <a:pPr>
              <a:defRPr/>
            </a:pPr>
            <a:r>
              <a:rPr lang="ru-RU" sz="1600">
                <a:latin typeface="Verdana"/>
                <a:ea typeface="Verdana"/>
              </a:rPr>
              <a:t>Разрешение: </a:t>
            </a:r>
            <a:r>
              <a:rPr lang="ru-RU" sz="1600" b="1">
                <a:latin typeface="Verdana"/>
                <a:ea typeface="Verdana"/>
              </a:rPr>
              <a:t>300 </a:t>
            </a:r>
            <a:r>
              <a:rPr lang="en-US" sz="1600" b="1">
                <a:latin typeface="Verdana"/>
                <a:ea typeface="Verdana"/>
              </a:rPr>
              <a:t>dpi</a:t>
            </a:r>
            <a:endParaRPr lang="ru-RU" sz="1600" b="1">
              <a:latin typeface="Verdana"/>
              <a:ea typeface="Verdana"/>
            </a:endParaRPr>
          </a:p>
          <a:p>
            <a:pPr>
              <a:defRPr/>
            </a:pPr>
            <a:r>
              <a:rPr lang="ru-RU" sz="1600">
                <a:latin typeface="Verdana"/>
                <a:ea typeface="Verdana"/>
              </a:rPr>
              <a:t>Цветность: </a:t>
            </a:r>
            <a:r>
              <a:rPr lang="ru-RU" sz="1600" b="1">
                <a:latin typeface="Verdana"/>
                <a:ea typeface="Verdana"/>
              </a:rPr>
              <a:t>ч</a:t>
            </a:r>
            <a:r>
              <a:rPr lang="en-US" sz="1600" b="1">
                <a:latin typeface="Verdana"/>
                <a:ea typeface="Verdana"/>
              </a:rPr>
              <a:t>/</a:t>
            </a:r>
            <a:r>
              <a:rPr lang="ru-RU" sz="1600" b="1">
                <a:latin typeface="Verdana"/>
                <a:ea typeface="Verdana"/>
              </a:rPr>
              <a:t>б изображение (градация серого)</a:t>
            </a:r>
            <a:endParaRPr/>
          </a:p>
          <a:p>
            <a:pPr>
              <a:defRPr/>
            </a:pPr>
            <a:r>
              <a:rPr lang="ru-RU" sz="1600">
                <a:latin typeface="Verdana"/>
                <a:ea typeface="Verdana"/>
              </a:rPr>
              <a:t>Формат файла: </a:t>
            </a:r>
            <a:r>
              <a:rPr lang="ru-RU" sz="1600" b="1">
                <a:latin typeface="Verdana"/>
                <a:ea typeface="Verdana"/>
              </a:rPr>
              <a:t>многостраничный </a:t>
            </a:r>
            <a:r>
              <a:rPr lang="en-US" sz="1600" b="1">
                <a:latin typeface="Verdana"/>
                <a:ea typeface="Verdana"/>
              </a:rPr>
              <a:t>TIFF (</a:t>
            </a:r>
            <a:r>
              <a:rPr lang="ru-RU" sz="1600" b="1">
                <a:latin typeface="Verdana"/>
                <a:ea typeface="Verdana"/>
              </a:rPr>
              <a:t>сжатие </a:t>
            </a:r>
            <a:r>
              <a:rPr lang="en-US" sz="1600" b="1">
                <a:latin typeface="Verdana"/>
                <a:ea typeface="Verdana"/>
              </a:rPr>
              <a:t>LZW</a:t>
            </a:r>
            <a:r>
              <a:rPr lang="ru-RU" sz="1600" b="1">
                <a:latin typeface="Verdana"/>
                <a:ea typeface="Verdana"/>
              </a:rPr>
              <a:t>)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6375406" y="865007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u="sng">
                <a:solidFill>
                  <a:srgbClr val="C00000"/>
                </a:solidFill>
                <a:latin typeface="Verdana"/>
                <a:ea typeface="Verdana"/>
              </a:rPr>
              <a:t>Сканирование:</a:t>
            </a:r>
            <a:endParaRPr/>
          </a:p>
          <a:p>
            <a:pPr>
              <a:defRPr/>
            </a:pPr>
            <a:r>
              <a:rPr lang="ru-RU" sz="1600" b="1">
                <a:latin typeface="Verdana"/>
                <a:ea typeface="Verdana"/>
              </a:rPr>
              <a:t>ТОЛЬКО одностороннее!!!</a:t>
            </a:r>
            <a:endParaRPr/>
          </a:p>
          <a:p>
            <a:pPr>
              <a:defRPr/>
            </a:pPr>
            <a:r>
              <a:rPr lang="ru-RU" sz="1600" b="1">
                <a:latin typeface="Verdana"/>
                <a:ea typeface="Verdana"/>
              </a:rPr>
              <a:t>Оборотная сторона не обрабатывается</a:t>
            </a:r>
            <a:endParaRPr lang="ru-RU" sz="1600">
              <a:latin typeface="Verdana"/>
              <a:ea typeface="Verdan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44309" y="3866158"/>
            <a:ext cx="5647541" cy="2893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389707" y="2946005"/>
            <a:ext cx="96202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u="sng">
                <a:solidFill>
                  <a:srgbClr val="C00000"/>
                </a:solidFill>
                <a:latin typeface="Verdana"/>
                <a:ea typeface="Verdana"/>
              </a:rPr>
              <a:t>Сканирование по типу бланков и по аудиториям с названием файла:</a:t>
            </a:r>
            <a:endParaRPr/>
          </a:p>
          <a:p>
            <a:pPr>
              <a:defRPr/>
            </a:pPr>
            <a:endParaRPr lang="ru-RU" sz="1600" b="1" u="sng">
              <a:solidFill>
                <a:srgbClr val="C00000"/>
              </a:solidFill>
              <a:latin typeface="Verdana"/>
              <a:ea typeface="Verdana"/>
            </a:endParaRPr>
          </a:p>
          <a:p>
            <a:pPr>
              <a:defRPr/>
            </a:pPr>
            <a:r>
              <a:rPr lang="ru-RU" sz="1600">
                <a:latin typeface="Verdana"/>
                <a:ea typeface="Verdana"/>
              </a:rPr>
              <a:t>Шаблон: 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DT11_[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ПППП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]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_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[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АААА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]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_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[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ГГГГ.ММ.ДД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]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_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[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Предмет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]_[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Тип бланков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]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.</a:t>
            </a:r>
            <a:r>
              <a:rPr lang="en-US" sz="1600" b="1">
                <a:solidFill>
                  <a:schemeClr val="accent6"/>
                </a:solidFill>
                <a:latin typeface="Verdana"/>
                <a:ea typeface="Verdana"/>
              </a:rPr>
              <a:t>tif</a:t>
            </a:r>
            <a:endParaRPr lang="ru-RU" sz="1600" b="1">
              <a:solidFill>
                <a:schemeClr val="accent6"/>
              </a:solidFill>
              <a:latin typeface="Verdana"/>
              <a:ea typeface="Verdana"/>
            </a:endParaRPr>
          </a:p>
          <a:p>
            <a:pPr>
              <a:defRPr/>
            </a:pPr>
            <a:r>
              <a:rPr lang="ru-RU" sz="1600">
                <a:latin typeface="Verdana"/>
                <a:ea typeface="Verdana"/>
              </a:rPr>
              <a:t>где:</a:t>
            </a:r>
            <a:endParaRPr/>
          </a:p>
          <a:p>
            <a:pPr>
              <a:defRPr/>
            </a:pPr>
            <a:r>
              <a:rPr lang="en-US" sz="1600" b="1">
                <a:latin typeface="Verdana"/>
                <a:ea typeface="Verdana"/>
              </a:rPr>
              <a:t>[</a:t>
            </a:r>
            <a:r>
              <a:rPr lang="ru-RU" sz="1600" b="1">
                <a:latin typeface="Verdana"/>
                <a:ea typeface="Verdana"/>
              </a:rPr>
              <a:t>ПППП</a:t>
            </a:r>
            <a:r>
              <a:rPr lang="en-US" sz="1600" b="1">
                <a:latin typeface="Verdana"/>
                <a:ea typeface="Verdana"/>
              </a:rPr>
              <a:t>]</a:t>
            </a:r>
            <a:r>
              <a:rPr lang="ru-RU" sz="1600" b="1">
                <a:latin typeface="Verdana"/>
                <a:ea typeface="Verdana"/>
              </a:rPr>
              <a:t> </a:t>
            </a:r>
            <a:r>
              <a:rPr lang="ru-RU" sz="1600">
                <a:latin typeface="Verdana"/>
                <a:ea typeface="Verdana"/>
              </a:rPr>
              <a:t>– Код ППЭ</a:t>
            </a:r>
            <a:endParaRPr/>
          </a:p>
          <a:p>
            <a:pPr>
              <a:defRPr/>
            </a:pPr>
            <a:r>
              <a:rPr lang="en-US" sz="1600" b="1">
                <a:latin typeface="Verdana"/>
                <a:ea typeface="Verdana"/>
              </a:rPr>
              <a:t>[</a:t>
            </a:r>
            <a:r>
              <a:rPr lang="ru-RU" sz="1600" b="1">
                <a:latin typeface="Verdana"/>
                <a:ea typeface="Verdana"/>
              </a:rPr>
              <a:t>АААА</a:t>
            </a:r>
            <a:r>
              <a:rPr lang="en-US" sz="1600" b="1">
                <a:latin typeface="Verdana"/>
                <a:ea typeface="Verdana"/>
              </a:rPr>
              <a:t>]</a:t>
            </a:r>
            <a:r>
              <a:rPr lang="ru-RU" sz="1600" b="1">
                <a:latin typeface="Verdana"/>
                <a:ea typeface="Verdana"/>
              </a:rPr>
              <a:t> </a:t>
            </a:r>
            <a:r>
              <a:rPr lang="ru-RU" sz="1600">
                <a:latin typeface="Verdana"/>
                <a:ea typeface="Verdana"/>
              </a:rPr>
              <a:t>– Код аудитории (</a:t>
            </a:r>
            <a:r>
              <a:rPr lang="ru-RU" sz="1600" b="1">
                <a:solidFill>
                  <a:schemeClr val="accent6"/>
                </a:solidFill>
                <a:latin typeface="Verdana"/>
                <a:ea typeface="Verdana"/>
              </a:rPr>
              <a:t>Код штаба 7777</a:t>
            </a:r>
            <a:r>
              <a:rPr lang="ru-RU" sz="1600">
                <a:latin typeface="Verdana"/>
                <a:ea typeface="Verdana"/>
              </a:rPr>
              <a:t>)</a:t>
            </a:r>
            <a:endParaRPr/>
          </a:p>
          <a:p>
            <a:pPr>
              <a:defRPr/>
            </a:pPr>
            <a:r>
              <a:rPr lang="en-US" sz="1600" b="1">
                <a:latin typeface="Verdana"/>
                <a:ea typeface="Verdana"/>
              </a:rPr>
              <a:t>[</a:t>
            </a:r>
            <a:r>
              <a:rPr lang="ru-RU" sz="1600" b="1">
                <a:latin typeface="Verdana"/>
                <a:ea typeface="Verdana"/>
              </a:rPr>
              <a:t>ГГГГ.ММ.ДД</a:t>
            </a:r>
            <a:r>
              <a:rPr lang="en-US" sz="1600" b="1">
                <a:latin typeface="Verdana"/>
                <a:ea typeface="Verdana"/>
              </a:rPr>
              <a:t>]</a:t>
            </a:r>
            <a:r>
              <a:rPr lang="ru-RU" sz="1600" b="1">
                <a:latin typeface="Verdana"/>
                <a:ea typeface="Verdana"/>
              </a:rPr>
              <a:t> </a:t>
            </a:r>
            <a:r>
              <a:rPr lang="ru-RU" sz="1600">
                <a:latin typeface="Verdana"/>
                <a:ea typeface="Verdana"/>
              </a:rPr>
              <a:t>– Дата экзамена</a:t>
            </a:r>
            <a:endParaRPr/>
          </a:p>
          <a:p>
            <a:pPr>
              <a:defRPr/>
            </a:pPr>
            <a:r>
              <a:rPr lang="en-US" sz="1600" b="1">
                <a:latin typeface="Verdana"/>
                <a:ea typeface="Verdana"/>
              </a:rPr>
              <a:t>[</a:t>
            </a:r>
            <a:r>
              <a:rPr lang="ru-RU" sz="1600" b="1">
                <a:latin typeface="Verdana"/>
                <a:ea typeface="Verdana"/>
              </a:rPr>
              <a:t>Предмет</a:t>
            </a:r>
            <a:r>
              <a:rPr lang="en-US" sz="1600" b="1">
                <a:latin typeface="Verdana"/>
                <a:ea typeface="Verdana"/>
              </a:rPr>
              <a:t>]</a:t>
            </a:r>
            <a:r>
              <a:rPr lang="ru-RU" sz="1600" b="1">
                <a:latin typeface="Verdana"/>
                <a:ea typeface="Verdana"/>
              </a:rPr>
              <a:t> </a:t>
            </a:r>
            <a:r>
              <a:rPr lang="ru-RU" sz="1600">
                <a:latin typeface="Verdana"/>
                <a:ea typeface="Verdana"/>
              </a:rPr>
              <a:t>– Название предмета</a:t>
            </a:r>
            <a:endParaRPr/>
          </a:p>
          <a:p>
            <a:pPr>
              <a:defRPr/>
            </a:pPr>
            <a:r>
              <a:rPr lang="en-US" sz="1600" b="1">
                <a:latin typeface="Verdana"/>
                <a:ea typeface="Verdana"/>
              </a:rPr>
              <a:t>[</a:t>
            </a:r>
            <a:r>
              <a:rPr lang="ru-RU" sz="1600" b="1">
                <a:latin typeface="Verdana"/>
                <a:ea typeface="Verdana"/>
              </a:rPr>
              <a:t>Тип бланков</a:t>
            </a:r>
            <a:r>
              <a:rPr lang="en-US" sz="1600" b="1">
                <a:latin typeface="Verdana"/>
                <a:ea typeface="Verdana"/>
              </a:rPr>
              <a:t>]</a:t>
            </a:r>
            <a:r>
              <a:rPr lang="en-US" sz="1600">
                <a:latin typeface="Verdana"/>
                <a:ea typeface="Verdana"/>
              </a:rPr>
              <a:t>:</a:t>
            </a:r>
            <a:endParaRPr/>
          </a:p>
          <a:p>
            <a:pPr>
              <a:defRPr/>
            </a:pPr>
            <a:r>
              <a:rPr lang="en-US" sz="1600" b="1">
                <a:latin typeface="Verdana"/>
                <a:ea typeface="Verdana"/>
              </a:rPr>
              <a:t>1</a:t>
            </a:r>
            <a:r>
              <a:rPr lang="en-US" sz="1600">
                <a:latin typeface="Verdana"/>
                <a:ea typeface="Verdana"/>
              </a:rPr>
              <a:t> – </a:t>
            </a:r>
            <a:r>
              <a:rPr lang="ru-RU" sz="1600">
                <a:latin typeface="Verdana"/>
                <a:ea typeface="Verdana"/>
              </a:rPr>
              <a:t>Бланки №1</a:t>
            </a:r>
            <a:endParaRPr/>
          </a:p>
          <a:p>
            <a:pPr>
              <a:defRPr/>
            </a:pPr>
            <a:r>
              <a:rPr lang="ru-RU" sz="1600" b="1">
                <a:latin typeface="Verdana"/>
                <a:ea typeface="Verdana"/>
              </a:rPr>
              <a:t>2</a:t>
            </a:r>
            <a:r>
              <a:rPr lang="ru-RU" sz="1600">
                <a:latin typeface="Verdana"/>
                <a:ea typeface="Verdana"/>
              </a:rPr>
              <a:t> – Бланки №2 + Дополнительные бланки №2</a:t>
            </a:r>
            <a:endParaRPr/>
          </a:p>
          <a:p>
            <a:pPr>
              <a:defRPr/>
            </a:pPr>
            <a:r>
              <a:rPr lang="en-US" sz="1600" b="1">
                <a:latin typeface="Verdana"/>
                <a:ea typeface="Verdana"/>
              </a:rPr>
              <a:t>R</a:t>
            </a:r>
            <a:r>
              <a:rPr lang="en-US" sz="1600">
                <a:latin typeface="Verdana"/>
                <a:ea typeface="Verdana"/>
              </a:rPr>
              <a:t> – </a:t>
            </a:r>
            <a:r>
              <a:rPr lang="ru-RU" sz="1600">
                <a:latin typeface="Verdana"/>
                <a:ea typeface="Verdana"/>
              </a:rPr>
              <a:t>Бланки регистрации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11"/>
            <a:ext cx="1164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НЕКОРРЕКТЫЕ ОБРАЗЫ БЛАНКОВ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24304" y="965156"/>
            <a:ext cx="4511841" cy="4787772"/>
          </a:xfrm>
          <a:prstGeom prst="rect">
            <a:avLst/>
          </a:prstGeom>
          <a:ln>
            <a:solidFill>
              <a:srgbClr val="C00000"/>
            </a:solidFill>
          </a:ln>
          <a:effectLst/>
        </p:spPr>
      </p:pic>
      <p:sp>
        <p:nvSpPr>
          <p:cNvPr id="14" name="TextBox 13"/>
          <p:cNvSpPr txBox="1"/>
          <p:nvPr/>
        </p:nvSpPr>
        <p:spPr bwMode="auto">
          <a:xfrm>
            <a:off x="6470413" y="5861984"/>
            <a:ext cx="5219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>
                <a:solidFill>
                  <a:srgbClr val="1B4089"/>
                </a:solidFill>
                <a:latin typeface="Verdana"/>
                <a:ea typeface="Verdana"/>
              </a:rPr>
              <a:t>Увеличение разрешения после сканирования, грязная печать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rcRect l="32990" t="14023" r="35444" b="26055"/>
          <a:stretch/>
        </p:blipFill>
        <p:spPr bwMode="auto">
          <a:xfrm>
            <a:off x="537567" y="965160"/>
            <a:ext cx="5089756" cy="54349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11"/>
            <a:ext cx="1164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ПРАВИЛЬНО ОТСКАНИРОВАННЫЙ БЛАНК ОТВЕТОВ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30785" t="12702" r="40677" b="24176"/>
          <a:stretch/>
        </p:blipFill>
        <p:spPr bwMode="auto">
          <a:xfrm>
            <a:off x="3123113" y="943372"/>
            <a:ext cx="4302035" cy="535240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3" y="9854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СРОКИ ИНФОРМИРОВАНИЯ О РЕЗУЛЬТАТАХ</a:t>
            </a:r>
            <a:endParaRPr/>
          </a:p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ИТОГОВОГО СОЧИНЕНИЯ (ИЗЛОЖЕНИЯ) 2023-2024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31626" y="1124748"/>
          <a:ext cx="11728745" cy="420564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37141"/>
                <a:gridCol w="2484075"/>
                <a:gridCol w="2316372"/>
                <a:gridCol w="2125398"/>
                <a:gridCol w="2565757"/>
              </a:tblGrid>
              <a:tr h="1550313"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chemeClr val="bg1"/>
                          </a:solidFill>
                          <a:latin typeface="Calibri"/>
                          <a:ea typeface="Verdana"/>
                          <a:cs typeface="Arial"/>
                        </a:rPr>
                        <a:t>Дата проведения итогового сочинения (изложения)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ru-RU" sz="1800" b="1" i="0">
                          <a:solidFill>
                            <a:schemeClr val="bg1"/>
                          </a:solidFill>
                          <a:latin typeface="Calibri"/>
                          <a:ea typeface="Verdana"/>
                          <a:cs typeface="Arial"/>
                        </a:rPr>
                        <a:t>Проверка экспертами   комиссий образовательных организаций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0000"/>
                        </a:lnSpc>
                        <a:defRPr/>
                      </a:pPr>
                      <a:r>
                        <a:rPr lang="ru-RU" sz="1800" b="1" i="0">
                          <a:solidFill>
                            <a:schemeClr val="bg1"/>
                          </a:solidFill>
                          <a:latin typeface="Calibri"/>
                          <a:ea typeface="Verdana"/>
                          <a:cs typeface="Arial"/>
                        </a:rPr>
                        <a:t>Сроки обработки на региональном уровне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chemeClr val="bg1"/>
                          </a:solidFill>
                          <a:latin typeface="Calibri"/>
                          <a:ea typeface="Verdana"/>
                          <a:cs typeface="Arial"/>
                        </a:rPr>
                        <a:t>Сроки выдачи результатов итогового сочинения (изложения) 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chemeClr val="bg1"/>
                          </a:solidFill>
                          <a:latin typeface="Calibri"/>
                          <a:ea typeface="Verdana"/>
                          <a:cs typeface="Arial"/>
                        </a:rPr>
                        <a:t>Дата ознакомления участников итогового сочинения (изложения) </a:t>
                      </a:r>
                      <a:br>
                        <a:rPr lang="ru-RU" sz="1800" b="1" i="0">
                          <a:solidFill>
                            <a:schemeClr val="bg1"/>
                          </a:solidFill>
                          <a:latin typeface="Calibri"/>
                          <a:ea typeface="Verdana"/>
                          <a:cs typeface="Arial"/>
                        </a:rPr>
                      </a:br>
                      <a:r>
                        <a:rPr lang="ru-RU" sz="1800" b="1" i="0">
                          <a:solidFill>
                            <a:schemeClr val="bg1"/>
                          </a:solidFill>
                          <a:latin typeface="Calibri"/>
                          <a:ea typeface="Verdana"/>
                          <a:cs typeface="Arial"/>
                        </a:rPr>
                        <a:t>с результатами 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2060"/>
                    </a:solidFill>
                  </a:tcPr>
                </a:tc>
              </a:tr>
              <a:tr h="874589"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06.12.2023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50000"/>
                        </a:lnSpc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06.12.2023-</a:t>
                      </a:r>
                      <a:r>
                        <a:rPr lang="ru-RU" sz="1800" b="1" i="0">
                          <a:solidFill>
                            <a:srgbClr val="FF0000"/>
                          </a:solidFill>
                          <a:latin typeface="Calibri"/>
                          <a:ea typeface="Verdana"/>
                          <a:cs typeface="Arial"/>
                        </a:rPr>
                        <a:t>12.12.2023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50000"/>
                        </a:lnSpc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13.12.2023-17.12.2023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18.12.2023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19.12.2023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887466"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07.02.2024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50000"/>
                        </a:lnSpc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07.02.2024-13.02.2024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50000"/>
                        </a:lnSpc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14.02.2024-18.02.2024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19.02.2024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20.02.2024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893279"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10.04.2024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50000"/>
                        </a:lnSpc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10.04.2024-14.04.2024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50000"/>
                        </a:lnSpc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15.04.2024-17.04.2024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18.04.2024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Calibri"/>
                          <a:ea typeface="Verdana"/>
                          <a:cs typeface="Arial"/>
                        </a:rPr>
                        <a:t>19.04.2024</a:t>
                      </a:r>
                      <a:endParaRPr/>
                    </a:p>
                  </a:txBody>
                  <a:tcPr marL="68580" marR="68580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 bwMode="auto">
          <a:xfrm>
            <a:off x="741362" y="5733260"/>
            <a:ext cx="10709272" cy="769441"/>
          </a:xfrm>
          <a:prstGeom prst="rect">
            <a:avLst/>
          </a:prstGeom>
          <a:ln w="15875">
            <a:solidFill>
              <a:srgbClr val="00457E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SzPts val="2400"/>
              <a:defRPr/>
            </a:pPr>
            <a:r>
              <a:rPr lang="ru-RU" sz="22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Проверка итогового сочинения (изложения) завершается в срок, установленный пунктом 29 Порядка проведения ГИА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983432" y="5656311"/>
            <a:ext cx="360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400" b="1" spc="-35">
                <a:solidFill>
                  <a:srgbClr val="FF0000"/>
                </a:solidFill>
                <a:latin typeface="Calibri"/>
                <a:cs typeface="Calibri"/>
              </a:rPr>
              <a:t>!</a:t>
            </a:r>
            <a:endParaRPr lang="ru-RU" sz="54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11"/>
            <a:ext cx="11851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ЗОНА РИСКА ЕГЭ</a:t>
            </a:r>
            <a:endParaRPr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43899" y="1376374"/>
          <a:ext cx="9891252" cy="30175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864040"/>
                <a:gridCol w="1261457"/>
                <a:gridCol w="1219200"/>
                <a:gridCol w="1248697"/>
                <a:gridCol w="1297858"/>
              </a:tblGrid>
              <a:tr h="39007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Arial"/>
                        </a:rPr>
                        <a:t>Зона риска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Arial"/>
                        </a:rPr>
                        <a:t>2020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Arial"/>
                        </a:rPr>
                        <a:t>2021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Arial"/>
                        </a:rPr>
                        <a:t>2022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Arial"/>
                        </a:rPr>
                        <a:t>2023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</a:tr>
              <a:tr h="1890344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 b="1">
                          <a:latin typeface="Arial"/>
                          <a:ea typeface="Cambria"/>
                          <a:cs typeface="Arial"/>
                        </a:rPr>
                        <a:t>Участники, получившие </a:t>
                      </a:r>
                      <a:r>
                        <a:rPr lang="ru-RU" sz="2800" b="1">
                          <a:solidFill>
                            <a:srgbClr val="FF0000"/>
                          </a:solidFill>
                          <a:latin typeface="Arial"/>
                          <a:ea typeface="Cambria"/>
                          <a:cs typeface="Arial"/>
                        </a:rPr>
                        <a:t>на ЕГЭ </a:t>
                      </a:r>
                      <a:r>
                        <a:rPr lang="ru-RU" sz="2800" b="1">
                          <a:latin typeface="Arial"/>
                          <a:ea typeface="Cambria"/>
                          <a:cs typeface="Arial"/>
                        </a:rPr>
                        <a:t>по русскому языку </a:t>
                      </a:r>
                      <a:r>
                        <a:rPr lang="ru-RU" sz="2800" b="1">
                          <a:solidFill>
                            <a:srgbClr val="FF0000"/>
                          </a:solidFill>
                          <a:latin typeface="Arial"/>
                          <a:ea typeface="Cambria"/>
                          <a:cs typeface="Arial"/>
                        </a:rPr>
                        <a:t>90-100 баллов </a:t>
                      </a:r>
                      <a:r>
                        <a:rPr lang="ru-RU" sz="2800" b="1">
                          <a:latin typeface="Arial"/>
                          <a:ea typeface="Cambria"/>
                          <a:cs typeface="Arial"/>
                        </a:rPr>
                        <a:t>и имевших </a:t>
                      </a:r>
                      <a:r>
                        <a:rPr lang="ru-RU" sz="2800" b="1">
                          <a:solidFill>
                            <a:srgbClr val="FF0000"/>
                          </a:solidFill>
                          <a:latin typeface="Arial"/>
                          <a:ea typeface="Cambria"/>
                          <a:cs typeface="Arial"/>
                        </a:rPr>
                        <a:t>«незачет» по итоговому сочинению</a:t>
                      </a:r>
                      <a:endParaRPr/>
                    </a:p>
                    <a:p>
                      <a:pPr marL="0" marR="0" lvl="0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200" b="1" i="1">
                        <a:latin typeface="Arial"/>
                        <a:ea typeface="Cambria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b="1" i="0" u="none" strike="noStrike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b="1" i="0" u="none" strike="noStrike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 b="1" i="0" u="none" strike="noStrike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3200" b="1" i="0" u="none" strike="noStrike">
                        <a:solidFill>
                          <a:srgbClr val="C00000"/>
                        </a:solidFill>
                        <a:latin typeface="Arial"/>
                        <a:ea typeface="Cambria"/>
                        <a:cs typeface="Arial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200" b="1" i="0" u="none" strike="noStrike">
                          <a:solidFill>
                            <a:srgbClr val="C00000"/>
                          </a:solidFill>
                          <a:latin typeface="Arial"/>
                          <a:ea typeface="Cambria"/>
                          <a:cs typeface="Arial"/>
                        </a:rPr>
                        <a:t>3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3200" b="1" i="0" u="none" strike="noStrike">
                        <a:solidFill>
                          <a:srgbClr val="C00000"/>
                        </a:solidFill>
                        <a:latin typeface="Arial"/>
                        <a:ea typeface="Cambria"/>
                        <a:cs typeface="Arial"/>
                      </a:endParaRPr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18" y="93307"/>
            <a:ext cx="1164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РАЗВИТИЕ ТЕХНОЛОГИИ ГИА-11 В 2024 ГОДУ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463002" y="1926327"/>
            <a:ext cx="931259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Проставление признака для 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участника ГИА 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 b="1">
                <a:solidFill>
                  <a:srgbClr val="000000"/>
                </a:solidFill>
                <a:latin typeface="Arial"/>
                <a:cs typeface="Arial"/>
              </a:rPr>
              <a:t>«Претендент на медаль»</a:t>
            </a:r>
            <a:endParaRPr/>
          </a:p>
          <a:p>
            <a:pPr>
              <a:defRPr/>
            </a:pPr>
            <a:endParaRPr lang="ru-RU" sz="2400" b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endParaRPr lang="ru-RU" sz="10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Сокращение/совмещение 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должностей работников ППЭ для ППЭ на дому</a:t>
            </a:r>
            <a:endParaRPr/>
          </a:p>
          <a:p>
            <a:pPr>
              <a:defRPr/>
            </a:pPr>
            <a:endParaRPr lang="ru-RU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endParaRPr lang="ru-RU" sz="10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Один организатор в аудитории для ППЭ на дому</a:t>
            </a:r>
            <a:endParaRPr/>
          </a:p>
          <a:p>
            <a:pPr>
              <a:defRPr/>
            </a:pPr>
            <a:endParaRPr lang="ru-RU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endParaRPr lang="ru-RU" sz="10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Предоставление паролей технических специалистов для доступа к ЛК ППЭ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1275735" y="1049165"/>
            <a:ext cx="5597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003876"/>
                </a:solidFill>
                <a:latin typeface="Arial"/>
                <a:cs typeface="Arial"/>
              </a:rPr>
              <a:t>ПЛАНИРОВАНИЕ</a:t>
            </a:r>
            <a:endParaRPr lang="ru-RU" sz="32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9792" y="1341552"/>
            <a:ext cx="6346861" cy="2542134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 bwMode="auto">
          <a:xfrm>
            <a:off x="6096000" y="3252247"/>
            <a:ext cx="1850796" cy="3487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CFCF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18" y="93307"/>
            <a:ext cx="1164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МЕДАЛИСТЫ 2024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4567084" y="852519"/>
            <a:ext cx="7398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3876"/>
                </a:solidFill>
                <a:latin typeface="Arial"/>
                <a:cs typeface="Arial"/>
              </a:rPr>
              <a:t>Приказ Министерства просвещения Российской Федерации от 29.09.2023 № 730</a:t>
            </a:r>
            <a:endParaRPr lang="ru-RU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3225" y="678082"/>
            <a:ext cx="4044253" cy="591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567084" y="2037306"/>
            <a:ext cx="7398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latin typeface="Arial"/>
                <a:cs typeface="Arial"/>
              </a:rPr>
              <a:t>ПОРЯДОК И УСЛОВИЯ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latin typeface="Arial"/>
                <a:cs typeface="Arial"/>
              </a:rPr>
              <a:t>выдачи медалей «За особые успехи в учении»</a:t>
            </a:r>
            <a:endParaRPr lang="ru-RU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397478" y="2987884"/>
            <a:ext cx="768636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I </a:t>
            </a:r>
            <a:r>
              <a:rPr lang="ru-RU" sz="2400" b="1">
                <a:solidFill>
                  <a:srgbClr val="000000"/>
                </a:solidFill>
                <a:latin typeface="Arial"/>
                <a:cs typeface="Arial"/>
              </a:rPr>
              <a:t>степень</a:t>
            </a:r>
            <a:endParaRPr/>
          </a:p>
          <a:p>
            <a:pPr>
              <a:defRPr/>
            </a:pPr>
            <a:r>
              <a:rPr lang="ru-RU">
                <a:solidFill>
                  <a:srgbClr val="000000"/>
                </a:solidFill>
                <a:latin typeface="Arial"/>
                <a:cs typeface="Arial"/>
              </a:rPr>
              <a:t>• Не менее 70 баллов ЕГЭ по русскому языку и не менее 70 баллов ЕГЭ по одному из сдаваемых учебных предметов, либо 5 баллов ЕГЭ</a:t>
            </a:r>
            <a:endParaRPr/>
          </a:p>
          <a:p>
            <a:pPr>
              <a:defRPr/>
            </a:pPr>
            <a:r>
              <a:rPr lang="ru-RU">
                <a:solidFill>
                  <a:srgbClr val="000000"/>
                </a:solidFill>
                <a:latin typeface="Arial"/>
                <a:cs typeface="Arial"/>
              </a:rPr>
              <a:t>по математике базового уровня</a:t>
            </a:r>
            <a:endParaRPr/>
          </a:p>
          <a:p>
            <a:pPr>
              <a:defRPr/>
            </a:pPr>
            <a:r>
              <a:rPr lang="ru-RU">
                <a:solidFill>
                  <a:srgbClr val="000000"/>
                </a:solidFill>
                <a:latin typeface="Arial"/>
                <a:cs typeface="Arial"/>
              </a:rPr>
              <a:t>• 5 баллов по русскому языку и математике в случае прохождения</a:t>
            </a:r>
            <a:endParaRPr/>
          </a:p>
          <a:p>
            <a:pPr>
              <a:defRPr/>
            </a:pPr>
            <a:r>
              <a:rPr lang="ru-RU">
                <a:solidFill>
                  <a:srgbClr val="000000"/>
                </a:solidFill>
                <a:latin typeface="Arial"/>
                <a:cs typeface="Arial"/>
              </a:rPr>
              <a:t>выпускником ГИА в форме ГВЭ</a:t>
            </a:r>
            <a:endParaRPr/>
          </a:p>
          <a:p>
            <a:pPr algn="ctr">
              <a:defRPr/>
            </a:pP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II </a:t>
            </a:r>
            <a:r>
              <a:rPr lang="ru-RU" sz="2400" b="1">
                <a:solidFill>
                  <a:srgbClr val="000000"/>
                </a:solidFill>
                <a:latin typeface="Arial"/>
                <a:cs typeface="Arial"/>
              </a:rPr>
              <a:t>степень</a:t>
            </a:r>
            <a:endParaRPr/>
          </a:p>
          <a:p>
            <a:pPr>
              <a:defRPr/>
            </a:pPr>
            <a:r>
              <a:rPr lang="ru-RU">
                <a:solidFill>
                  <a:srgbClr val="000000"/>
                </a:solidFill>
                <a:latin typeface="Arial"/>
                <a:cs typeface="Arial"/>
              </a:rPr>
              <a:t>• Не менее 60 баллов ЕГЭ по русскому языку и не менее 60 баллов ЕГЭ по одному из сдаваемых учебных предметов, либо 5 баллов ЕГЭ</a:t>
            </a:r>
            <a:endParaRPr/>
          </a:p>
          <a:p>
            <a:pPr>
              <a:defRPr/>
            </a:pPr>
            <a:r>
              <a:rPr lang="ru-RU">
                <a:solidFill>
                  <a:srgbClr val="000000"/>
                </a:solidFill>
                <a:latin typeface="Arial"/>
                <a:cs typeface="Arial"/>
              </a:rPr>
              <a:t>по математике базового уровня</a:t>
            </a:r>
            <a:endParaRPr/>
          </a:p>
          <a:p>
            <a:pPr>
              <a:defRPr/>
            </a:pPr>
            <a:r>
              <a:rPr lang="ru-RU">
                <a:solidFill>
                  <a:srgbClr val="000000"/>
                </a:solidFill>
                <a:latin typeface="Arial"/>
                <a:cs typeface="Arial"/>
              </a:rPr>
              <a:t>• 5 баллов по русскому языку и математике в случае прохождения</a:t>
            </a:r>
            <a:endParaRPr/>
          </a:p>
          <a:p>
            <a:pPr>
              <a:defRPr/>
            </a:pPr>
            <a:r>
              <a:rPr lang="ru-RU">
                <a:solidFill>
                  <a:srgbClr val="000000"/>
                </a:solidFill>
                <a:latin typeface="Arial"/>
                <a:cs typeface="Arial"/>
              </a:rPr>
              <a:t>выпускником ГИА в форме ГВЭ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18" y="93307"/>
            <a:ext cx="1164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РАЗВИТИЕ ТЕХНОЛОГИИ ГИА-11 В 2024 ГОДУ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61335" y="1273053"/>
            <a:ext cx="980357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Завершение перехода на ЛК ППЭ и замена станции авторизации на станцию штаба в ППЭ</a:t>
            </a:r>
            <a:endParaRPr/>
          </a:p>
          <a:p>
            <a:pPr>
              <a:defRPr/>
            </a:pPr>
            <a:endParaRPr lang="ru-RU" sz="10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</a:t>
            </a:r>
            <a:r>
              <a:rPr lang="ru-RU" sz="2400">
                <a:solidFill>
                  <a:srgbClr val="CC3300"/>
                </a:solidFill>
                <a:latin typeface="Arial"/>
                <a:cs typeface="Arial"/>
              </a:rPr>
              <a:t>Новый статус в ЛК ППЭ «Ожидание участника». Отображение статуса в мониторинге готовности ППЭ</a:t>
            </a:r>
            <a:endParaRPr/>
          </a:p>
          <a:p>
            <a:pPr>
              <a:defRPr/>
            </a:pPr>
            <a:endParaRPr lang="ru-RU" sz="10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Передача отсканированных изображений и файлов ответов в РЦОИ через ЛК ППЭ</a:t>
            </a:r>
            <a:endParaRPr/>
          </a:p>
          <a:p>
            <a:pPr>
              <a:defRPr/>
            </a:pPr>
            <a:endParaRPr lang="ru-RU" sz="10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</a:t>
            </a:r>
            <a:r>
              <a:rPr lang="ru-RU" sz="2400">
                <a:solidFill>
                  <a:srgbClr val="CC3300"/>
                </a:solidFill>
                <a:latin typeface="Arial"/>
                <a:cs typeface="Arial"/>
              </a:rPr>
              <a:t>ПО печати и сканирования в аудиториях под управлением ОС Линукс (пилотные регионы)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1275735" y="720345"/>
            <a:ext cx="1074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003876"/>
                </a:solidFill>
                <a:latin typeface="Arial"/>
                <a:cs typeface="Arial"/>
              </a:rPr>
              <a:t>ППЭ</a:t>
            </a:r>
            <a:endParaRPr lang="ru-RU" sz="3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275735" y="4825701"/>
            <a:ext cx="6904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003876"/>
                </a:solidFill>
                <a:latin typeface="Arial"/>
                <a:cs typeface="Arial"/>
              </a:rPr>
              <a:t>ОБМЕН ДАННЫМИ И КОНТРОЛЬ</a:t>
            </a:r>
            <a:endParaRPr lang="ru-RU" sz="3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61335" y="5410476"/>
            <a:ext cx="916120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Защищенная сеть между ППЭ и ФЦТ</a:t>
            </a:r>
            <a:endParaRPr/>
          </a:p>
          <a:p>
            <a:pPr>
              <a:defRPr/>
            </a:pPr>
            <a:endParaRPr lang="ru-RU" sz="10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• Материалы из ППЭ до передачи в РЦОИ сохраняются на ресурсах ФЦТ</a:t>
            </a:r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rcRect l="81936" t="31254" r="9254" b="51972"/>
          <a:stretch/>
        </p:blipFill>
        <p:spPr bwMode="auto">
          <a:xfrm>
            <a:off x="10196051" y="1823710"/>
            <a:ext cx="1498956" cy="16052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rcRect l="81936" t="63675" r="9254" b="21004"/>
          <a:stretch/>
        </p:blipFill>
        <p:spPr bwMode="auto">
          <a:xfrm>
            <a:off x="10164909" y="4510962"/>
            <a:ext cx="1665756" cy="1629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9311892" y="6444820"/>
            <a:ext cx="2743200" cy="365125"/>
          </a:xfrm>
        </p:spPr>
        <p:txBody>
          <a:bodyPr/>
          <a:lstStyle/>
          <a:p>
            <a:pPr>
              <a:defRPr/>
            </a:pPr>
            <a:fld id="{8D330542-84E3-4186-88AE-8E86A3A3086B}" type="slidenum">
              <a:rPr lang="ru-RU">
                <a:solidFill>
                  <a:srgbClr val="404888"/>
                </a:solidFill>
                <a:latin typeface="Verdana"/>
                <a:ea typeface="Verdana"/>
              </a:rPr>
              <a:pPr>
                <a:defRPr/>
              </a:pPr>
              <a:t>2</a:t>
            </a:fld>
            <a:endParaRPr lang="ru-RU">
              <a:solidFill>
                <a:srgbClr val="404888"/>
              </a:solidFill>
              <a:latin typeface="Verdana"/>
              <a:ea typeface="Verdana"/>
            </a:endParaRPr>
          </a:p>
        </p:txBody>
      </p:sp>
      <p:graphicFrame>
        <p:nvGraphicFramePr>
          <p:cNvPr id="17" name="Таблица 2"/>
          <p:cNvGraphicFramePr>
            <a:graphicFrameLocks noGrp="1"/>
          </p:cNvGraphicFramePr>
          <p:nvPr/>
        </p:nvGraphicFramePr>
        <p:xfrm>
          <a:off x="360397" y="1090118"/>
          <a:ext cx="11694693" cy="320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383"/>
                <a:gridCol w="5377455"/>
                <a:gridCol w="3219855"/>
              </a:tblGrid>
              <a:tr h="26084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Дата проведения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Предмет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Сроки информирования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о результатах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>
                          <a:solidFill>
                            <a:srgbClr val="FF0000"/>
                          </a:solidFill>
                          <a:latin typeface="Arial"/>
                          <a:ea typeface="Verdana"/>
                          <a:cs typeface="Arial"/>
                        </a:rPr>
                        <a:t>19 декабря 2023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FF0000"/>
                          </a:solidFill>
                          <a:latin typeface="Arial"/>
                          <a:ea typeface="Verdana"/>
                          <a:cs typeface="Arial"/>
                        </a:rPr>
                        <a:t>математика П, Б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22.01.2024 (пн)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/>
                          <a:ea typeface="Verdana"/>
                          <a:cs typeface="Arial"/>
                        </a:rPr>
                        <a:t>21 декабря 2023 года (чт)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FF0000"/>
                          </a:solidFill>
                          <a:latin typeface="Arial"/>
                          <a:ea typeface="Verdana"/>
                          <a:cs typeface="Arial"/>
                        </a:rPr>
                        <a:t>русский язык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29.01.2024 (пн)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16 января 2024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английский язык (письменно, устно), биология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15.02.2024 (чт)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18 января 2024 года (чт)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обществознание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19.02.2024 (пн)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23 января 2024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история, физика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22.02.2024 (чт)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25 января 2024 года (чт)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химия, география, литература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26.02.2024 (пн)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27 января 2024 года (сб)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информатика и ИКТ (КЕГЭ)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26.02.2024 (пн)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2"/>
          <p:cNvGraphicFramePr>
            <a:graphicFrameLocks noGrp="1"/>
          </p:cNvGraphicFramePr>
          <p:nvPr/>
        </p:nvGraphicFramePr>
        <p:xfrm>
          <a:off x="360399" y="4885698"/>
          <a:ext cx="11694691" cy="1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8335"/>
                <a:gridCol w="5032750"/>
                <a:gridCol w="3203606"/>
              </a:tblGrid>
              <a:tr h="26084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Дата проведения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Предмет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Сроки информирования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о результатах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16 января 2024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английский язык (письменно, устно)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15.02.2024 (чт)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18 января 2024 года (чт)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физика, химия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19.02.2024 (пн)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23 января 2024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математика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22.02.2024 (чт)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0" y="3066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ГРАФИК ПРОВЕДЕНИЯ ДИАГНОСТИКИ ЕГЭ И ОГЭ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5095775" y="629569"/>
            <a:ext cx="1841634" cy="394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i="0">
                <a:solidFill>
                  <a:srgbClr val="464D8A"/>
                </a:solidFill>
                <a:latin typeface="Arial"/>
                <a:ea typeface="Verdana"/>
                <a:cs typeface="Arial"/>
              </a:rPr>
              <a:t>11 классы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5095775" y="4395190"/>
            <a:ext cx="1841634" cy="394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464D8A"/>
                </a:solidFill>
                <a:latin typeface="Arial"/>
                <a:ea typeface="Verdana"/>
                <a:cs typeface="Arial"/>
              </a:rPr>
              <a:t>9</a:t>
            </a:r>
            <a:r>
              <a:rPr lang="ru-RU" sz="2400" b="1" i="0">
                <a:solidFill>
                  <a:srgbClr val="464D8A"/>
                </a:solidFill>
                <a:latin typeface="Arial"/>
                <a:ea typeface="Verdana"/>
                <a:cs typeface="Arial"/>
              </a:rPr>
              <a:t> классы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18" y="93307"/>
            <a:ext cx="1168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КОМПЛЕКС ППЭ В 2024 ГОДУ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15386" t="18007" r="18429" b="20000"/>
          <a:stretch/>
        </p:blipFill>
        <p:spPr bwMode="auto">
          <a:xfrm>
            <a:off x="908825" y="678082"/>
            <a:ext cx="10731346" cy="5654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>
            <a:cxnSpLocks/>
          </p:cNvCxnSpPr>
          <p:nvPr/>
        </p:nvCxnSpPr>
        <p:spPr bwMode="auto">
          <a:xfrm>
            <a:off x="5957740" y="897281"/>
            <a:ext cx="0" cy="5484664"/>
          </a:xfrm>
          <a:prstGeom prst="line">
            <a:avLst/>
          </a:prstGeom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183618" y="93307"/>
            <a:ext cx="1168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ПЕРЕХОД НА ОТЕЧЕСТВЕННОЕ ПО В ППЭ ЕГЭ</a:t>
            </a:r>
            <a:endParaRPr/>
          </a:p>
        </p:txBody>
      </p:sp>
      <p:sp>
        <p:nvSpPr>
          <p:cNvPr id="2" name="Прямоугольник: скругленные углы 1"/>
          <p:cNvSpPr/>
          <p:nvPr/>
        </p:nvSpPr>
        <p:spPr bwMode="auto">
          <a:xfrm>
            <a:off x="1018095" y="1759227"/>
            <a:ext cx="1979629" cy="72586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ЛК ППЭ</a:t>
            </a:r>
            <a:endParaRPr/>
          </a:p>
        </p:txBody>
      </p:sp>
      <p:sp>
        <p:nvSpPr>
          <p:cNvPr id="6" name="Прямоугольник: скругленные углы 5"/>
          <p:cNvSpPr/>
          <p:nvPr/>
        </p:nvSpPr>
        <p:spPr bwMode="auto">
          <a:xfrm>
            <a:off x="1018095" y="2639322"/>
            <a:ext cx="1979629" cy="922088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Станция авторизации (</a:t>
            </a:r>
            <a:r>
              <a:rPr lang="en-US" sz="2000" b="1">
                <a:solidFill>
                  <a:srgbClr val="FCFCFC"/>
                </a:solidFill>
              </a:rPr>
              <a:t>win)</a:t>
            </a:r>
            <a:endParaRPr lang="ru-RU" sz="2000" b="1">
              <a:solidFill>
                <a:srgbClr val="FCFCFC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 bwMode="auto">
          <a:xfrm>
            <a:off x="1060345" y="3869872"/>
            <a:ext cx="1979629" cy="922088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Станция организатора (</a:t>
            </a:r>
            <a:r>
              <a:rPr lang="en-US" sz="2000" b="1">
                <a:solidFill>
                  <a:srgbClr val="FCFCFC"/>
                </a:solidFill>
              </a:rPr>
              <a:t>win)</a:t>
            </a:r>
            <a:endParaRPr lang="ru-RU" sz="2000" b="1">
              <a:solidFill>
                <a:srgbClr val="FCFCFC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 bwMode="auto">
          <a:xfrm>
            <a:off x="1060346" y="5209179"/>
            <a:ext cx="1979629" cy="922088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Станции КЕГЭ и записи устных ответов (</a:t>
            </a:r>
            <a:r>
              <a:rPr lang="en-US" sz="2000" b="1">
                <a:solidFill>
                  <a:srgbClr val="FCFCFC"/>
                </a:solidFill>
              </a:rPr>
              <a:t>win)</a:t>
            </a:r>
            <a:endParaRPr lang="ru-RU" sz="2000" b="1">
              <a:solidFill>
                <a:srgbClr val="FCFCFC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702153" y="897281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000000"/>
                </a:solidFill>
                <a:latin typeface="Arial"/>
                <a:cs typeface="Arial"/>
              </a:rPr>
              <a:t>2024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7953725" y="848045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000000"/>
                </a:solidFill>
                <a:latin typeface="Arial"/>
                <a:cs typeface="Arial"/>
              </a:rPr>
              <a:t>2025</a:t>
            </a:r>
            <a:endParaRPr/>
          </a:p>
        </p:txBody>
      </p:sp>
      <p:sp>
        <p:nvSpPr>
          <p:cNvPr id="12" name="Прямоугольник: скругленные углы 11"/>
          <p:cNvSpPr/>
          <p:nvPr/>
        </p:nvSpPr>
        <p:spPr bwMode="auto">
          <a:xfrm>
            <a:off x="3567286" y="1732913"/>
            <a:ext cx="8042327" cy="72586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ЛК + Передача ЭМ из ППЭ в РЦОИ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(кроссплатформенная)</a:t>
            </a:r>
            <a:endParaRPr/>
          </a:p>
        </p:txBody>
      </p:sp>
      <p:sp>
        <p:nvSpPr>
          <p:cNvPr id="13" name="Прямоугольник: скругленные углы 12"/>
          <p:cNvSpPr/>
          <p:nvPr/>
        </p:nvSpPr>
        <p:spPr bwMode="auto">
          <a:xfrm>
            <a:off x="3391180" y="2639322"/>
            <a:ext cx="1979629" cy="922088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Станция штаба (</a:t>
            </a:r>
            <a:r>
              <a:rPr lang="en-US" sz="2000" b="1">
                <a:solidFill>
                  <a:srgbClr val="FCFCFC"/>
                </a:solidFill>
              </a:rPr>
              <a:t>win)</a:t>
            </a:r>
            <a:endParaRPr lang="ru-RU" sz="2000" b="1">
              <a:solidFill>
                <a:srgbClr val="FCFCFC"/>
              </a:solidFill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 bwMode="auto">
          <a:xfrm>
            <a:off x="7625722" y="2639322"/>
            <a:ext cx="1979629" cy="922088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Станция штаба (</a:t>
            </a:r>
            <a:r>
              <a:rPr lang="en-US" sz="2000" b="1">
                <a:solidFill>
                  <a:srgbClr val="FCFCFC"/>
                </a:solidFill>
              </a:rPr>
              <a:t>Linux)</a:t>
            </a:r>
            <a:endParaRPr lang="ru-RU" sz="2000" b="1">
              <a:solidFill>
                <a:srgbClr val="FCFCFC"/>
              </a:solidFill>
            </a:endParaRPr>
          </a:p>
        </p:txBody>
      </p:sp>
      <p:cxnSp>
        <p:nvCxnSpPr>
          <p:cNvPr id="18" name="Прямая со стрелкой 17"/>
          <p:cNvCxnSpPr>
            <a:cxnSpLocks/>
          </p:cNvCxnSpPr>
          <p:nvPr/>
        </p:nvCxnSpPr>
        <p:spPr bwMode="auto">
          <a:xfrm>
            <a:off x="3030547" y="2111604"/>
            <a:ext cx="5273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cxnSpLocks/>
          </p:cNvCxnSpPr>
          <p:nvPr/>
        </p:nvCxnSpPr>
        <p:spPr bwMode="auto">
          <a:xfrm>
            <a:off x="2997724" y="3159550"/>
            <a:ext cx="3934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cxnSpLocks/>
          </p:cNvCxnSpPr>
          <p:nvPr/>
        </p:nvCxnSpPr>
        <p:spPr bwMode="auto">
          <a:xfrm>
            <a:off x="5421001" y="3074709"/>
            <a:ext cx="21952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Прямоугольник: скругленные углы 23"/>
          <p:cNvSpPr/>
          <p:nvPr/>
        </p:nvSpPr>
        <p:spPr bwMode="auto">
          <a:xfrm>
            <a:off x="7616296" y="3869872"/>
            <a:ext cx="1979629" cy="922088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Станция организатора (</a:t>
            </a:r>
            <a:r>
              <a:rPr lang="en-US" sz="2000" b="1">
                <a:solidFill>
                  <a:srgbClr val="FCFCFC"/>
                </a:solidFill>
              </a:rPr>
              <a:t>Linux)</a:t>
            </a:r>
            <a:endParaRPr lang="ru-RU" sz="2000" b="1">
              <a:solidFill>
                <a:srgbClr val="FCFCFC"/>
              </a:solidFill>
            </a:endParaRPr>
          </a:p>
        </p:txBody>
      </p:sp>
      <p:cxnSp>
        <p:nvCxnSpPr>
          <p:cNvPr id="25" name="Прямая со стрелкой 24"/>
          <p:cNvCxnSpPr>
            <a:cxnSpLocks/>
          </p:cNvCxnSpPr>
          <p:nvPr/>
        </p:nvCxnSpPr>
        <p:spPr bwMode="auto">
          <a:xfrm>
            <a:off x="3175514" y="4330916"/>
            <a:ext cx="44129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Прямоугольник: скругленные углы 27"/>
          <p:cNvSpPr/>
          <p:nvPr/>
        </p:nvSpPr>
        <p:spPr bwMode="auto">
          <a:xfrm>
            <a:off x="7625722" y="5209838"/>
            <a:ext cx="1979629" cy="922088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FCFCFC"/>
                </a:solidFill>
              </a:rPr>
              <a:t>Станции КЕГЭ и записи устных ответов (</a:t>
            </a:r>
            <a:r>
              <a:rPr lang="en-US" sz="2000" b="1">
                <a:solidFill>
                  <a:srgbClr val="FCFCFC"/>
                </a:solidFill>
              </a:rPr>
              <a:t>Linux)</a:t>
            </a:r>
            <a:endParaRPr lang="ru-RU" sz="2000" b="1">
              <a:solidFill>
                <a:srgbClr val="FCFCFC"/>
              </a:solidFill>
            </a:endParaRPr>
          </a:p>
        </p:txBody>
      </p:sp>
      <p:cxnSp>
        <p:nvCxnSpPr>
          <p:cNvPr id="29" name="Прямая со стрелкой 28"/>
          <p:cNvCxnSpPr>
            <a:cxnSpLocks/>
          </p:cNvCxnSpPr>
          <p:nvPr/>
        </p:nvCxnSpPr>
        <p:spPr bwMode="auto">
          <a:xfrm>
            <a:off x="3164341" y="5630525"/>
            <a:ext cx="44129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 bwMode="auto">
          <a:xfrm>
            <a:off x="3927145" y="4741672"/>
            <a:ext cx="3689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FF0000"/>
                </a:solidFill>
              </a:rPr>
              <a:t>Подключение ППЭ к ЗСПД</a:t>
            </a:r>
            <a:endParaRPr/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10097729" y="3159550"/>
            <a:ext cx="1686933" cy="2708129"/>
            <a:chOff x="8851769" y="1470581"/>
            <a:chExt cx="2706751" cy="386499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rcRect l="71798" t="23887" r="4828" b="16781"/>
            <a:stretch/>
          </p:blipFill>
          <p:spPr bwMode="auto">
            <a:xfrm>
              <a:off x="8851769" y="1470581"/>
              <a:ext cx="2706751" cy="3864990"/>
            </a:xfrm>
            <a:prstGeom prst="rect">
              <a:avLst/>
            </a:prstGeom>
            <a:noFill/>
            <a:effectLst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rcRect l="73630" t="28651" r="20427" b="59628"/>
            <a:stretch/>
          </p:blipFill>
          <p:spPr bwMode="auto">
            <a:xfrm>
              <a:off x="8851769" y="1522429"/>
              <a:ext cx="688158" cy="763571"/>
            </a:xfrm>
            <a:prstGeom prst="rect">
              <a:avLst/>
            </a:prstGeom>
            <a:noFill/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 bwMode="auto">
          <a:xfrm>
            <a:off x="682171" y="678082"/>
            <a:ext cx="10798628" cy="5969461"/>
          </a:xfrm>
          <a:prstGeom prst="rect">
            <a:avLst/>
          </a:prstGeom>
          <a:solidFill>
            <a:srgbClr val="F5F5F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5F5F5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83618" y="93307"/>
            <a:ext cx="1168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ПК ДЛЯ ПРОВЕДЕНИЯ ГИА-9/ГИА-11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1154920" y="1255626"/>
            <a:ext cx="42076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1-ый вариант, отдельный ПК с 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windows</a:t>
            </a:r>
            <a:endParaRPr lang="ru-RU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918531" y="1254789"/>
            <a:ext cx="4118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ru-RU" sz="2400">
                <a:solidFill>
                  <a:srgbClr val="000000"/>
                </a:solidFill>
                <a:latin typeface="Arial"/>
                <a:cs typeface="Arial"/>
              </a:rPr>
              <a:t>-ой вариант, ПК с двумя операционными системами</a:t>
            </a:r>
            <a:endParaRPr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54920" y="2209799"/>
            <a:ext cx="4207655" cy="413294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29425" y="2209799"/>
            <a:ext cx="4207655" cy="413294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20008" y="2861899"/>
            <a:ext cx="3026617" cy="16815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33252" y="2861899"/>
            <a:ext cx="1489885" cy="168152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7403864" y="2855597"/>
            <a:ext cx="1529387" cy="1681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18" y="93307"/>
            <a:ext cx="1168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ПЕРЕДАЧА КИМ ЕГЭ ДО ЛК ППЭ ПО ЗСПД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32097" t="34553" r="15161" b="20430"/>
          <a:stretch/>
        </p:blipFill>
        <p:spPr bwMode="auto">
          <a:xfrm>
            <a:off x="1406388" y="1612491"/>
            <a:ext cx="9379223" cy="4503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757517" y="1320103"/>
            <a:ext cx="4505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003876"/>
                </a:solidFill>
                <a:latin typeface="Arial"/>
                <a:cs typeface="Arial"/>
              </a:rPr>
              <a:t>ПЛАН РАЗВИТИЯ</a:t>
            </a:r>
            <a:endParaRPr lang="ru-RU" sz="32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18" y="93307"/>
            <a:ext cx="11683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ОРГАНИЗАЦИЯ ЗСПД ДО ППЭ И ТИПОВОГО РАБОЧЕГО МЕСТА ДЛЯ ПОДКЛЮЧЕНИЯ К ЗСПД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11830" t="11547" r="11700" b="26598"/>
          <a:stretch/>
        </p:blipFill>
        <p:spPr bwMode="auto">
          <a:xfrm>
            <a:off x="183618" y="1523901"/>
            <a:ext cx="8642808" cy="42726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61005" t="21993" r="18659" b="18290"/>
          <a:stretch/>
        </p:blipFill>
        <p:spPr bwMode="auto">
          <a:xfrm>
            <a:off x="9068586" y="1409895"/>
            <a:ext cx="2724642" cy="450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71927" y="971242"/>
            <a:ext cx="3016250" cy="2032000"/>
          </a:xfrm>
          <a:prstGeom prst="rect">
            <a:avLst/>
          </a:prstGeom>
        </p:spPr>
      </p:pic>
      <p:sp>
        <p:nvSpPr>
          <p:cNvPr id="4" name="Google Shape;277;p40"/>
          <p:cNvSpPr/>
          <p:nvPr/>
        </p:nvSpPr>
        <p:spPr bwMode="auto">
          <a:xfrm>
            <a:off x="155253" y="1341874"/>
            <a:ext cx="2635009" cy="145484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Font typeface="Arial"/>
              <a:buNone/>
              <a:defRPr/>
            </a:pPr>
            <a:r>
              <a:rPr lang="ru-RU" b="1">
                <a:solidFill>
                  <a:prstClr val="black"/>
                </a:solidFill>
                <a:latin typeface="Arial"/>
                <a:ea typeface="Verdana"/>
                <a:cs typeface="Arial"/>
              </a:rPr>
              <a:t>Заявление</a:t>
            </a:r>
            <a:endParaRPr/>
          </a:p>
          <a:p>
            <a:pPr algn="ctr">
              <a:buFont typeface="Arial"/>
              <a:buNone/>
              <a:defRPr/>
            </a:pPr>
            <a:r>
              <a:rPr lang="ru-RU" b="1">
                <a:solidFill>
                  <a:prstClr val="black"/>
                </a:solidFill>
                <a:latin typeface="Arial"/>
                <a:ea typeface="Verdana"/>
                <a:cs typeface="Arial"/>
              </a:rPr>
              <a:t>на участие в ГИА</a:t>
            </a:r>
            <a:endParaRPr b="1">
              <a:solidFill>
                <a:prstClr val="black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6" name="Стрелка: вправо 5"/>
          <p:cNvSpPr/>
          <p:nvPr/>
        </p:nvSpPr>
        <p:spPr bwMode="auto">
          <a:xfrm>
            <a:off x="2804272" y="1826979"/>
            <a:ext cx="1774619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43371" y="5535677"/>
            <a:ext cx="113052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>
                <a:solidFill>
                  <a:prstClr val="black"/>
                </a:solidFill>
                <a:ea typeface="Verdana"/>
                <a:cs typeface="Times New Roman"/>
              </a:rPr>
              <a:t>Заявления на участие в ГИА-11 в 2024 году подают </a:t>
            </a:r>
            <a:r>
              <a:rPr lang="ru-RU" sz="2200" b="1">
                <a:solidFill>
                  <a:prstClr val="black"/>
                </a:solidFill>
                <a:ea typeface="Verdana"/>
                <a:cs typeface="Times New Roman"/>
              </a:rPr>
              <a:t>до 1 февраля 2024 включительно</a:t>
            </a:r>
            <a:endParaRPr/>
          </a:p>
          <a:p>
            <a:pPr algn="ctr">
              <a:defRPr/>
            </a:pPr>
            <a:endParaRPr lang="ru-RU" sz="2200" b="1">
              <a:solidFill>
                <a:prstClr val="black"/>
              </a:solidFill>
              <a:ea typeface="Verdana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698477" y="2233203"/>
            <a:ext cx="1937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  <a:latin typeface="Arial"/>
                <a:ea typeface="Verdana"/>
                <a:cs typeface="Arial"/>
              </a:rPr>
              <a:t>обучающиеся, экстерны</a:t>
            </a:r>
            <a:endParaRPr/>
          </a:p>
        </p:txBody>
      </p:sp>
      <p:sp>
        <p:nvSpPr>
          <p:cNvPr id="13" name="Google Shape;277;p40"/>
          <p:cNvSpPr/>
          <p:nvPr/>
        </p:nvSpPr>
        <p:spPr bwMode="auto">
          <a:xfrm>
            <a:off x="9381137" y="1341874"/>
            <a:ext cx="2635009" cy="145484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Font typeface="Arial"/>
              <a:buNone/>
              <a:defRPr/>
            </a:pPr>
            <a:r>
              <a:rPr lang="ru-RU" b="1">
                <a:solidFill>
                  <a:prstClr val="black"/>
                </a:solidFill>
                <a:latin typeface="Arial"/>
                <a:ea typeface="Verdana"/>
                <a:cs typeface="Arial"/>
              </a:rPr>
              <a:t>Согласие на обработку персональных данных</a:t>
            </a:r>
            <a:endParaRPr b="1">
              <a:solidFill>
                <a:prstClr val="black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15" name="Стрелка: влево 14"/>
          <p:cNvSpPr/>
          <p:nvPr/>
        </p:nvSpPr>
        <p:spPr bwMode="auto">
          <a:xfrm>
            <a:off x="7627121" y="1826979"/>
            <a:ext cx="1707751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Знак умножения 16"/>
          <p:cNvSpPr/>
          <p:nvPr/>
        </p:nvSpPr>
        <p:spPr bwMode="auto">
          <a:xfrm>
            <a:off x="7247943" y="758244"/>
            <a:ext cx="2512373" cy="2622102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" y="-22013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ПОРЯДОК ПОДАЧИ ЗАЯВЛЕНИЯ НА УЧАСТИЕ В ГИА</a:t>
            </a:r>
          </a:p>
        </p:txBody>
      </p:sp>
      <p:sp>
        <p:nvSpPr>
          <p:cNvPr id="2" name="Google Shape;277;p40"/>
          <p:cNvSpPr/>
          <p:nvPr/>
        </p:nvSpPr>
        <p:spPr bwMode="auto">
          <a:xfrm>
            <a:off x="158085" y="3382000"/>
            <a:ext cx="2635009" cy="145484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Font typeface="Arial"/>
              <a:buNone/>
              <a:defRPr/>
            </a:pPr>
            <a:r>
              <a:rPr lang="ru-RU" b="1">
                <a:solidFill>
                  <a:prstClr val="black"/>
                </a:solidFill>
                <a:latin typeface="Arial"/>
                <a:ea typeface="Verdana"/>
                <a:cs typeface="Arial"/>
              </a:rPr>
              <a:t>Заявление</a:t>
            </a:r>
            <a:endParaRPr/>
          </a:p>
          <a:p>
            <a:pPr algn="ctr">
              <a:buFont typeface="Arial"/>
              <a:buNone/>
              <a:defRPr/>
            </a:pPr>
            <a:r>
              <a:rPr lang="ru-RU" b="1">
                <a:solidFill>
                  <a:prstClr val="black"/>
                </a:solidFill>
                <a:latin typeface="Arial"/>
                <a:ea typeface="Verdana"/>
                <a:cs typeface="Arial"/>
              </a:rPr>
              <a:t>на участие в ЕГЭ</a:t>
            </a:r>
            <a:endParaRPr b="1">
              <a:solidFill>
                <a:prstClr val="black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698477" y="4226809"/>
            <a:ext cx="1937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  <a:latin typeface="Arial"/>
                <a:ea typeface="Verdana"/>
                <a:cs typeface="Arial"/>
              </a:rPr>
              <a:t>ВПЛ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  <a:latin typeface="Arial"/>
                <a:ea typeface="Verdana"/>
                <a:cs typeface="Arial"/>
              </a:rPr>
              <a:t>обучающиеся СПО</a:t>
            </a:r>
            <a:endParaRPr/>
          </a:p>
        </p:txBody>
      </p:sp>
      <p:sp>
        <p:nvSpPr>
          <p:cNvPr id="8" name="Стрелка: вправо 7"/>
          <p:cNvSpPr/>
          <p:nvPr/>
        </p:nvSpPr>
        <p:spPr bwMode="auto">
          <a:xfrm>
            <a:off x="2790262" y="3796317"/>
            <a:ext cx="1774619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Google Shape;277;p40"/>
          <p:cNvSpPr/>
          <p:nvPr/>
        </p:nvSpPr>
        <p:spPr bwMode="auto">
          <a:xfrm>
            <a:off x="9480661" y="3336094"/>
            <a:ext cx="2635009" cy="145484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Font typeface="Arial"/>
              <a:buNone/>
              <a:defRPr/>
            </a:pPr>
            <a:r>
              <a:rPr lang="ru-RU" b="1">
                <a:solidFill>
                  <a:prstClr val="black"/>
                </a:solidFill>
                <a:latin typeface="Arial"/>
                <a:ea typeface="Verdana"/>
                <a:cs typeface="Arial"/>
              </a:rPr>
              <a:t>Согласие на обработку персональных данных</a:t>
            </a:r>
            <a:endParaRPr b="1">
              <a:solidFill>
                <a:prstClr val="black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14" name="Стрелка: влево 13"/>
          <p:cNvSpPr/>
          <p:nvPr/>
        </p:nvSpPr>
        <p:spPr bwMode="auto">
          <a:xfrm>
            <a:off x="7733448" y="3843325"/>
            <a:ext cx="1707751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Знак умножения 15"/>
          <p:cNvSpPr/>
          <p:nvPr/>
        </p:nvSpPr>
        <p:spPr bwMode="auto">
          <a:xfrm>
            <a:off x="7408522" y="2814036"/>
            <a:ext cx="2512373" cy="2622102"/>
          </a:xfrm>
          <a:prstGeom prst="mathMultiply">
            <a:avLst>
              <a:gd name="adj1" fmla="val 2352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4870255" y="3462629"/>
            <a:ext cx="2366446" cy="124602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rgbClr val="464D8A"/>
                </a:solidFill>
                <a:latin typeface="Arial"/>
                <a:ea typeface="Verdana"/>
                <a:cs typeface="Arial"/>
              </a:rPr>
              <a:t>Места регистрации на сдачу ЕГЭ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43371" y="5535677"/>
            <a:ext cx="113052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>
                <a:solidFill>
                  <a:prstClr val="black"/>
                </a:solidFill>
                <a:ea typeface="Verdana"/>
                <a:cs typeface="Times New Roman"/>
              </a:rPr>
              <a:t>Заявления на участие в ГИА-11 в 2024 году подают </a:t>
            </a:r>
            <a:r>
              <a:rPr lang="ru-RU" sz="2200" b="1">
                <a:solidFill>
                  <a:prstClr val="black"/>
                </a:solidFill>
                <a:ea typeface="Verdana"/>
                <a:cs typeface="Times New Roman"/>
              </a:rPr>
              <a:t>до 1 февраля 2024 включительно</a:t>
            </a:r>
            <a:endParaRPr/>
          </a:p>
          <a:p>
            <a:pPr algn="ctr">
              <a:defRPr/>
            </a:pPr>
            <a:r>
              <a:rPr lang="ru-RU" sz="2200">
                <a:solidFill>
                  <a:prstClr val="black"/>
                </a:solidFill>
                <a:ea typeface="Verdana"/>
                <a:cs typeface="Times New Roman"/>
              </a:rPr>
              <a:t>Заявления на участие в ГИА-9 в 2024 году подают </a:t>
            </a:r>
            <a:r>
              <a:rPr lang="ru-RU" sz="2200" b="1">
                <a:solidFill>
                  <a:prstClr val="black"/>
                </a:solidFill>
                <a:ea typeface="Verdana"/>
                <a:cs typeface="Times New Roman"/>
              </a:rPr>
              <a:t>до 1 марта 2024 включительно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0" y="-17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ОСНОВАНИЯ ДЛЯ ОРГАНИЗАЦИИ ППЭ НА ДОМУ И НА БАЗЕ МЕДИЦИНСКОЙ ОРГАНИЗАЦИИ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14633" y="1029236"/>
            <a:ext cx="1113994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tabLst>
                <a:tab pos="457200" algn="l"/>
              </a:tabLst>
              <a:defRPr/>
            </a:pPr>
            <a:r>
              <a:rPr lang="ru-RU" sz="2400" u="sng">
                <a:solidFill>
                  <a:prstClr val="black"/>
                </a:solidFill>
                <a:latin typeface="Arial"/>
                <a:ea typeface="Cambria"/>
                <a:cs typeface="Arial"/>
              </a:rPr>
              <a:t>Основанием для организации экзамена на дому</a:t>
            </a:r>
            <a:r>
              <a:rPr lang="ru-RU" sz="2400">
                <a:solidFill>
                  <a:prstClr val="black"/>
                </a:solidFill>
                <a:latin typeface="Arial"/>
                <a:ea typeface="Cambria"/>
                <a:cs typeface="Arial"/>
              </a:rPr>
              <a:t>, </a:t>
            </a:r>
            <a:r>
              <a:rPr lang="ru-RU" sz="2400" u="sng">
                <a:solidFill>
                  <a:prstClr val="black"/>
                </a:solidFill>
                <a:latin typeface="Arial"/>
                <a:ea typeface="Cambria"/>
                <a:cs typeface="Arial"/>
              </a:rPr>
              <a:t>в медицинской организации является:</a:t>
            </a:r>
            <a:endParaRPr/>
          </a:p>
          <a:p>
            <a:pPr indent="450215" algn="just">
              <a:lnSpc>
                <a:spcPct val="150000"/>
              </a:lnSpc>
              <a:tabLst>
                <a:tab pos="457200" algn="l"/>
              </a:tabLst>
              <a:defRPr/>
            </a:pPr>
            <a:r>
              <a:rPr lang="ru-RU" sz="2400">
                <a:solidFill>
                  <a:prstClr val="black"/>
                </a:solidFill>
                <a:latin typeface="Arial"/>
                <a:ea typeface="Cambria"/>
                <a:cs typeface="Arial"/>
              </a:rPr>
              <a:t>заключение медицинской организации,</a:t>
            </a:r>
            <a:endParaRPr/>
          </a:p>
          <a:p>
            <a:pPr indent="450215" algn="just">
              <a:lnSpc>
                <a:spcPct val="150000"/>
              </a:lnSpc>
              <a:tabLst>
                <a:tab pos="457200" algn="l"/>
              </a:tabLst>
              <a:defRPr/>
            </a:pPr>
            <a:r>
              <a:rPr lang="ru-RU" sz="2400">
                <a:solidFill>
                  <a:prstClr val="black"/>
                </a:solidFill>
                <a:latin typeface="Arial"/>
                <a:ea typeface="Cambria"/>
                <a:cs typeface="Arial"/>
              </a:rPr>
              <a:t>оригинал или надлежащим образом заверенная копия рекомендаций психолого-медико-педагогической комиссии (ПМПК)</a:t>
            </a:r>
            <a:endParaRPr/>
          </a:p>
          <a:p>
            <a:pPr indent="450215" algn="just">
              <a:tabLst>
                <a:tab pos="457200" algn="l"/>
              </a:tabLst>
              <a:defRPr/>
            </a:pPr>
            <a:endParaRPr lang="ru-RU" sz="2400">
              <a:solidFill>
                <a:prstClr val="black"/>
              </a:solidFill>
              <a:latin typeface="Cambria"/>
              <a:ea typeface="Cambria"/>
              <a:cs typeface="Times New Roman"/>
            </a:endParaRPr>
          </a:p>
          <a:p>
            <a:pPr indent="450215" algn="just">
              <a:tabLst>
                <a:tab pos="457200" algn="l"/>
              </a:tabLst>
              <a:defRPr/>
            </a:pPr>
            <a:endParaRPr lang="ru-RU" b="1" u="sng">
              <a:solidFill>
                <a:prstClr val="black"/>
              </a:solidFill>
              <a:latin typeface="Cambria"/>
              <a:ea typeface="Cambria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791196" y="3981011"/>
            <a:ext cx="4379410" cy="11137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rgbClr val="464D8A"/>
                </a:solidFill>
                <a:latin typeface="Arial"/>
                <a:ea typeface="Verdana"/>
                <a:cs typeface="Arial"/>
              </a:rPr>
              <a:t>ППЭ на дому</a:t>
            </a:r>
            <a:endParaRPr/>
          </a:p>
          <a:p>
            <a:pPr algn="ctr">
              <a:defRPr/>
            </a:pPr>
            <a:r>
              <a:rPr lang="ru-RU">
                <a:solidFill>
                  <a:srgbClr val="464D8A"/>
                </a:solidFill>
                <a:latin typeface="Arial"/>
                <a:ea typeface="Verdana"/>
                <a:cs typeface="Arial"/>
              </a:rPr>
              <a:t>ППЭ на базе медицинской организации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17754" y="5380041"/>
            <a:ext cx="2748115" cy="11137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rgbClr val="464D8A"/>
                </a:solidFill>
                <a:latin typeface="Arial"/>
                <a:ea typeface="Verdana"/>
                <a:cs typeface="Arial"/>
              </a:rPr>
              <a:t>Заключение</a:t>
            </a:r>
            <a:endParaRPr/>
          </a:p>
          <a:p>
            <a:pPr algn="ctr">
              <a:defRPr/>
            </a:pPr>
            <a:r>
              <a:rPr lang="ru-RU">
                <a:solidFill>
                  <a:srgbClr val="464D8A"/>
                </a:solidFill>
                <a:latin typeface="Arial"/>
                <a:ea typeface="Verdana"/>
                <a:cs typeface="Arial"/>
              </a:rPr>
              <a:t> медицинской организации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182460" y="5380041"/>
            <a:ext cx="2535862" cy="11137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rgbClr val="464D8A"/>
                </a:solidFill>
                <a:latin typeface="Arial"/>
                <a:ea typeface="Verdana"/>
                <a:cs typeface="Arial"/>
              </a:rPr>
              <a:t>Рекомендации </a:t>
            </a:r>
            <a:endParaRPr/>
          </a:p>
          <a:p>
            <a:pPr algn="ctr">
              <a:defRPr/>
            </a:pPr>
            <a:r>
              <a:rPr lang="ru-RU">
                <a:solidFill>
                  <a:srgbClr val="464D8A"/>
                </a:solidFill>
                <a:latin typeface="Arial"/>
                <a:ea typeface="Verdana"/>
                <a:cs typeface="Arial"/>
              </a:rPr>
              <a:t>ПМПК</a:t>
            </a:r>
            <a:endParaRPr/>
          </a:p>
        </p:txBody>
      </p:sp>
      <p:sp>
        <p:nvSpPr>
          <p:cNvPr id="8" name="Знак ''плюс'' 7"/>
          <p:cNvSpPr/>
          <p:nvPr/>
        </p:nvSpPr>
        <p:spPr bwMode="auto">
          <a:xfrm>
            <a:off x="3947651" y="5479719"/>
            <a:ext cx="914400" cy="914400"/>
          </a:xfrm>
          <a:prstGeom prst="mathPlus">
            <a:avLst>
              <a:gd name="adj1" fmla="val 235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9303037" y="5380041"/>
            <a:ext cx="2535862" cy="11137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rgbClr val="464D8A"/>
                </a:solidFill>
                <a:latin typeface="Arial"/>
                <a:ea typeface="Verdana"/>
                <a:cs typeface="Arial"/>
              </a:rPr>
              <a:t>Справка, подтверждающая инвалидность  </a:t>
            </a:r>
            <a:endParaRPr/>
          </a:p>
          <a:p>
            <a:pPr algn="ctr">
              <a:defRPr/>
            </a:pPr>
            <a:r>
              <a:rPr lang="ru-RU">
                <a:solidFill>
                  <a:srgbClr val="464D8A"/>
                </a:solidFill>
                <a:latin typeface="Arial"/>
                <a:ea typeface="Verdana"/>
                <a:cs typeface="Arial"/>
              </a:rPr>
              <a:t>(при наличии)</a:t>
            </a:r>
            <a:endParaRPr/>
          </a:p>
        </p:txBody>
      </p:sp>
      <p:sp>
        <p:nvSpPr>
          <p:cNvPr id="9" name="Знак ''плюс'' 8"/>
          <p:cNvSpPr/>
          <p:nvPr/>
        </p:nvSpPr>
        <p:spPr bwMode="auto">
          <a:xfrm>
            <a:off x="8038731" y="5479719"/>
            <a:ext cx="914400" cy="914400"/>
          </a:xfrm>
          <a:prstGeom prst="mathPlus">
            <a:avLst>
              <a:gd name="adj1" fmla="val 235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9311890" y="6447881"/>
            <a:ext cx="2743200" cy="365125"/>
          </a:xfrm>
        </p:spPr>
        <p:txBody>
          <a:bodyPr/>
          <a:lstStyle/>
          <a:p>
            <a:pPr>
              <a:defRPr/>
            </a:pPr>
            <a:fld id="{94C813D2-8A68-DC49-AD38-D58CE1F92ECD}" type="slidenum">
              <a:rPr lang="ru-RU">
                <a:solidFill>
                  <a:srgbClr val="464D8A"/>
                </a:solidFill>
                <a:latin typeface="Verdana"/>
                <a:ea typeface="Verdana"/>
              </a:rPr>
              <a:pPr>
                <a:defRPr/>
              </a:pPr>
              <a:t>27</a:t>
            </a:fld>
            <a:endParaRPr lang="ru-RU">
              <a:solidFill>
                <a:srgbClr val="464D8A"/>
              </a:solidFill>
              <a:latin typeface="Verdana"/>
              <a:ea typeface="Verdana"/>
            </a:endParaRPr>
          </a:p>
        </p:txBody>
      </p:sp>
      <p:sp>
        <p:nvSpPr>
          <p:cNvPr id="2" name="Овал 1"/>
          <p:cNvSpPr/>
          <p:nvPr/>
        </p:nvSpPr>
        <p:spPr bwMode="auto">
          <a:xfrm>
            <a:off x="4979675" y="1728272"/>
            <a:ext cx="2456330" cy="62752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Условия</a:t>
            </a:r>
            <a:endParaRPr/>
          </a:p>
        </p:txBody>
      </p:sp>
      <p:sp>
        <p:nvSpPr>
          <p:cNvPr id="45" name="Овал 44"/>
          <p:cNvSpPr/>
          <p:nvPr/>
        </p:nvSpPr>
        <p:spPr bwMode="auto">
          <a:xfrm>
            <a:off x="1806380" y="2402836"/>
            <a:ext cx="3165420" cy="9771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Условия проведения экзамена</a:t>
            </a:r>
            <a:endParaRPr/>
          </a:p>
        </p:txBody>
      </p:sp>
      <p:sp>
        <p:nvSpPr>
          <p:cNvPr id="47" name="Овал 46"/>
          <p:cNvSpPr/>
          <p:nvPr/>
        </p:nvSpPr>
        <p:spPr bwMode="auto">
          <a:xfrm>
            <a:off x="7175088" y="2429021"/>
            <a:ext cx="3165420" cy="9771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Специальные условия</a:t>
            </a:r>
            <a:endParaRPr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2601566" y="977980"/>
            <a:ext cx="3380574" cy="4288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Участники с ОВЗ</a:t>
            </a:r>
            <a:endParaRPr/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6375268" y="977980"/>
            <a:ext cx="3380574" cy="4288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Дети-инвалиды и инвалиды</a:t>
            </a:r>
            <a:endParaRPr/>
          </a:p>
        </p:txBody>
      </p:sp>
      <p:sp>
        <p:nvSpPr>
          <p:cNvPr id="50" name="Левая фигурная скобка 49"/>
          <p:cNvSpPr/>
          <p:nvPr/>
        </p:nvSpPr>
        <p:spPr bwMode="auto">
          <a:xfrm rot="16199999">
            <a:off x="6066289" y="179842"/>
            <a:ext cx="283104" cy="2748126"/>
          </a:xfrm>
          <a:prstGeom prst="leftBrace">
            <a:avLst>
              <a:gd name="adj1" fmla="val 833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 bwMode="auto">
          <a:xfrm>
            <a:off x="1209675" y="3551757"/>
            <a:ext cx="5059016" cy="143620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Увеличение продолжительности на 1,5 часа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Организация питания и перерывов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Беспрепятственный доступ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ГВЭ в устной форме</a:t>
            </a:r>
            <a:endParaRPr/>
          </a:p>
        </p:txBody>
      </p:sp>
      <p:sp>
        <p:nvSpPr>
          <p:cNvPr id="52" name="Прямоугольник 51"/>
          <p:cNvSpPr/>
          <p:nvPr/>
        </p:nvSpPr>
        <p:spPr bwMode="auto">
          <a:xfrm>
            <a:off x="6447548" y="3551758"/>
            <a:ext cx="4620501" cy="143620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ППЭ на дому, в мед. организации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Ассистенты (сурдопереводчики)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Технические средства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Увеличенный размер КИМ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Выполнение работы на компьютере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Условия для отдельных категорий</a:t>
            </a:r>
            <a:endParaRPr/>
          </a:p>
        </p:txBody>
      </p:sp>
      <p:sp>
        <p:nvSpPr>
          <p:cNvPr id="53" name="Выноска со стрелкой вправо 52"/>
          <p:cNvSpPr/>
          <p:nvPr/>
        </p:nvSpPr>
        <p:spPr bwMode="auto">
          <a:xfrm>
            <a:off x="169828" y="1297086"/>
            <a:ext cx="1363073" cy="319253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ОВЗ,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(дети-) инвалиды</a:t>
            </a:r>
            <a:endParaRPr/>
          </a:p>
        </p:txBody>
      </p:sp>
      <p:sp>
        <p:nvSpPr>
          <p:cNvPr id="54" name="Выноска со стрелкой вправо 53"/>
          <p:cNvSpPr/>
          <p:nvPr/>
        </p:nvSpPr>
        <p:spPr bwMode="auto">
          <a:xfrm rot="10800000">
            <a:off x="10716927" y="1317002"/>
            <a:ext cx="1363073" cy="317261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Все категории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при наличии рекомендаций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ПМПК</a:t>
            </a:r>
            <a:endParaRPr/>
          </a:p>
        </p:txBody>
      </p:sp>
      <p:sp>
        <p:nvSpPr>
          <p:cNvPr id="56" name="Стрелка вниз 55"/>
          <p:cNvSpPr/>
          <p:nvPr/>
        </p:nvSpPr>
        <p:spPr bwMode="auto">
          <a:xfrm rot="19410487">
            <a:off x="7373222" y="2173377"/>
            <a:ext cx="261257" cy="3600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57" name="Стрелка вниз 56"/>
          <p:cNvSpPr/>
          <p:nvPr/>
        </p:nvSpPr>
        <p:spPr bwMode="auto">
          <a:xfrm rot="2692587">
            <a:off x="4735011" y="2181766"/>
            <a:ext cx="261257" cy="36926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0" y="-52838"/>
            <a:ext cx="1228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464D8A"/>
                </a:solidFill>
                <a:latin typeface="Verdana"/>
                <a:ea typeface="Verdana"/>
                <a:cs typeface="Futura PT"/>
              </a:rPr>
              <a:t>ОСОБЫЕ КАТЕГОРИИ УЧАСТНИКОВ ЭКЗАМЕНОВ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rgbClr val="464D8A"/>
                </a:solidFill>
                <a:latin typeface="Verdana"/>
                <a:ea typeface="Verdana"/>
                <a:cs typeface="Futura PT"/>
              </a:rPr>
              <a:t> ГИА-9, ГИА-11 </a:t>
            </a:r>
            <a:endParaRPr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39376" y="5122914"/>
            <a:ext cx="5929315" cy="16145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Оригинал или надлежащим образом заверенная копия: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Рекомендаций ПМПК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    ИЛИ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Справка, подтверждающая инвалидность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6479282" y="5139198"/>
            <a:ext cx="5373342" cy="16145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Оригинал или надлежащим образом заверенная копия: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Рекомендаций ПМПК</a:t>
            </a:r>
            <a:endParaRPr/>
          </a:p>
          <a:p>
            <a:pPr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    </a:t>
            </a:r>
            <a:r>
              <a:rPr lang="ru-RU" sz="1600" b="1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ИЛИ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Справка, подтверждающая инвалидность </a:t>
            </a:r>
            <a:r>
              <a:rPr lang="ru-RU" sz="1600" b="1">
                <a:solidFill>
                  <a:srgbClr val="FF0000"/>
                </a:solidFill>
                <a:latin typeface="Verdana"/>
                <a:ea typeface="Verdana"/>
                <a:cs typeface="Times New Roman"/>
              </a:rPr>
              <a:t>+</a:t>
            </a:r>
            <a:r>
              <a:rPr lang="ru-RU" sz="1600">
                <a:solidFill>
                  <a:srgbClr val="464D8A"/>
                </a:solidFill>
                <a:latin typeface="Verdana"/>
                <a:ea typeface="Verdana"/>
                <a:cs typeface="Times New Roman"/>
              </a:rPr>
              <a:t> рекомендации ПМПК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13281" t="24444" r="16015" b="4334"/>
          <a:stretch/>
        </p:blipFill>
        <p:spPr bwMode="auto">
          <a:xfrm>
            <a:off x="800101" y="881980"/>
            <a:ext cx="10601324" cy="5678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0" y="48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ЗОНЫ РИСКА ОГЭ в 2023 ГОДУ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9588" y="581600"/>
          <a:ext cx="11172823" cy="4520722"/>
        </p:xfrm>
        <a:graphic>
          <a:graphicData uri="http://schemas.openxmlformats.org/drawingml/2006/table">
            <a:tbl>
              <a:tblPr firstRow="1" bandRow="1"/>
              <a:tblGrid>
                <a:gridCol w="3993608"/>
                <a:gridCol w="989284"/>
                <a:gridCol w="1086555"/>
                <a:gridCol w="5103375"/>
              </a:tblGrid>
              <a:tr h="143365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Зона риска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0808" marR="40808" marT="20404" marB="20404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2022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0808" marR="40808" marT="20404" marB="20404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2023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0808" marR="40808" marT="20404" marB="20404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85725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Выявленные нарушения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</a:tr>
              <a:tr h="2099749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Участники ОГЭ, имеющие удовлетворенную апелляцию на 3 и более первичных баллов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0808" marR="40808" marT="20404" marB="20404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55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0808" marR="40808" marT="20404" marB="20404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Arial"/>
                          <a:ea typeface="Cambria"/>
                          <a:cs typeface="Arial"/>
                        </a:rPr>
                        <a:t>173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0808" marR="40808" marT="20404" marB="20404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114300" algn="just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Раскомплекты ЭМ 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– 85 человек из 19 ППЭ (повышение от 4 до 25 баллов)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marL="111760" marR="114300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Технические сбои в ППЭ 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– 3 человека из 2 ППЭ (повышение от 4 до 5 баллов)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</a:tr>
              <a:tr h="2099749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Arial"/>
                        </a:rPr>
                        <a:t>Участники ОГЭ, имеющие удовлетворенную апелляцию по результатам экзамена, позволившую преодолеть минимальную границу удовлетворительного результата по соответствующему учебному предмету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0808" marR="40808" marT="20404" marB="20404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78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0808" marR="40808" marT="20404" marB="20404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Arial"/>
                          <a:ea typeface="Cambria"/>
                          <a:cs typeface="Arial"/>
                        </a:rPr>
                        <a:t>116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0808" marR="40808" marT="20404" marB="20404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marL="61594" marR="85725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 b="1">
                          <a:latin typeface="Arial"/>
                          <a:ea typeface="Cambria"/>
                          <a:cs typeface="Arial"/>
                        </a:rPr>
                        <a:t> </a:t>
                      </a:r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Раскомплекты ЭМ 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– 66 человек из 16 ППЭ (повышение от 4 до 25 баллов)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marL="61594" marR="85725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Несвоевременная передача файлов с ответами по ИКТ 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Arial"/>
                          <a:ea typeface="Cambria"/>
                          <a:cs typeface="Arial"/>
                        </a:rPr>
                        <a:t>– 1 человек (повышение на 1 балл)</a:t>
                      </a:r>
                      <a:endParaRPr lang="ru-RU" sz="160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CFCFC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0" y="-317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ЗОНЫ РИСКА ОГЭ в 2023 ГОДУ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9311892" y="6444820"/>
            <a:ext cx="2743200" cy="365125"/>
          </a:xfrm>
        </p:spPr>
        <p:txBody>
          <a:bodyPr/>
          <a:lstStyle/>
          <a:p>
            <a:pPr>
              <a:defRPr/>
            </a:pPr>
            <a:fld id="{8D330542-84E3-4186-88AE-8E86A3A3086B}" type="slidenum">
              <a:rPr lang="ru-RU">
                <a:solidFill>
                  <a:srgbClr val="404888"/>
                </a:solidFill>
                <a:latin typeface="Verdana"/>
                <a:ea typeface="Verdana"/>
              </a:rPr>
              <a:pPr>
                <a:defRPr/>
              </a:pPr>
              <a:t>3</a:t>
            </a:fld>
            <a:endParaRPr lang="ru-RU">
              <a:solidFill>
                <a:srgbClr val="404888"/>
              </a:solidFill>
              <a:latin typeface="Verdana"/>
              <a:ea typeface="Verdana"/>
            </a:endParaRPr>
          </a:p>
        </p:txBody>
      </p:sp>
      <p:graphicFrame>
        <p:nvGraphicFramePr>
          <p:cNvPr id="17" name="Таблица 2"/>
          <p:cNvGraphicFramePr>
            <a:graphicFrameLocks noGrp="1"/>
          </p:cNvGraphicFramePr>
          <p:nvPr/>
        </p:nvGraphicFramePr>
        <p:xfrm>
          <a:off x="641159" y="1137544"/>
          <a:ext cx="11413930" cy="330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6597"/>
                <a:gridCol w="3983147"/>
                <a:gridCol w="2217093"/>
                <a:gridCol w="2217093"/>
              </a:tblGrid>
              <a:tr h="26084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Дата проведения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Предмет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Даты проверки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Место проверки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>
                          <a:solidFill>
                            <a:srgbClr val="FF0000"/>
                          </a:solidFill>
                          <a:latin typeface="Arial"/>
                          <a:ea typeface="Verdana"/>
                          <a:cs typeface="Arial"/>
                        </a:rPr>
                        <a:t>19 декабря 2023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FF0000"/>
                          </a:solidFill>
                          <a:latin typeface="Arial"/>
                          <a:ea typeface="Verdana"/>
                          <a:cs typeface="Arial"/>
                        </a:rPr>
                        <a:t>математика П, Б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Arial"/>
                        </a:rPr>
                        <a:t>13.01 - 15.01.2024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ГБНОУ «ГКШИП»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8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ГКУ «КЦМКО»</a:t>
                      </a:r>
                      <a:endParaRPr lang="ru-RU" sz="180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>
                        <a:defRPr/>
                      </a:pPr>
                      <a:endParaRPr lang="ru-RU" sz="180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/>
                          <a:ea typeface="Verdana"/>
                          <a:cs typeface="Arial"/>
                        </a:rPr>
                        <a:t>21 декабря 2023 года (чт)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FF0000"/>
                          </a:solidFill>
                          <a:latin typeface="Arial"/>
                          <a:ea typeface="Verdana"/>
                          <a:cs typeface="Arial"/>
                        </a:rPr>
                        <a:t>русский язык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13.01.2024 - 15.01.2024</a:t>
                      </a:r>
                      <a:endParaRPr lang="ru-RU" sz="1800" b="0" i="0">
                        <a:solidFill>
                          <a:srgbClr val="1B4089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260845">
                <a:tc row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16 января 2024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биология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Arial"/>
                        </a:rPr>
                        <a:t>20.01 - 22.01.2024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1B4089"/>
                          </a:solidFill>
                          <a:latin typeface="Arial"/>
                          <a:ea typeface="Verdana"/>
                          <a:cs typeface="Arial"/>
                        </a:rPr>
                        <a:t>16 января 2024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английский язык (письменно, устно) 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19.01  - 22.01.2024</a:t>
                      </a:r>
                      <a:endParaRPr lang="ru-RU" sz="180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18 января 2024 года (чт)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обществознание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27.01 - 29.01.2024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23 января 2024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история, физика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27.01 - 29.01.2024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25 января 2024 года (чт)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химия, география, литература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03.02 - 05.02.2024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27 января 2024 года (сб)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информатика и ИКТ (КЕГЭ)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0" y="3066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ГРАФИК ПРОВЕРКИ ДИАГНОСТИКИ ЕГЭ И ОГЭ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5095775" y="629569"/>
            <a:ext cx="1841634" cy="394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i="0">
                <a:solidFill>
                  <a:srgbClr val="464D8A"/>
                </a:solidFill>
                <a:latin typeface="Arial"/>
                <a:ea typeface="Verdana"/>
                <a:cs typeface="Arial"/>
              </a:rPr>
              <a:t>11 классы</a:t>
            </a:r>
            <a:endParaRPr/>
          </a:p>
        </p:txBody>
      </p:sp>
      <p:graphicFrame>
        <p:nvGraphicFramePr>
          <p:cNvPr id="6" name="Таблица 2"/>
          <p:cNvGraphicFramePr>
            <a:graphicFrameLocks noGrp="1"/>
          </p:cNvGraphicFramePr>
          <p:nvPr/>
        </p:nvGraphicFramePr>
        <p:xfrm>
          <a:off x="641161" y="5101816"/>
          <a:ext cx="11413929" cy="146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6816"/>
                <a:gridCol w="3994484"/>
                <a:gridCol w="2194560"/>
                <a:gridCol w="2218069"/>
              </a:tblGrid>
              <a:tr h="26084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Дата проведения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Предмет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Даты проверки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Место проверки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16 января 2024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английский язык (письменно, устно)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26.01 - 29.01.2024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ГБНОУ «ГКШИП»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8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pPr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ГКУ «КЦМКО»</a:t>
                      </a:r>
                      <a:endParaRPr lang="ru-RU" sz="1800">
                        <a:solidFill>
                          <a:srgbClr val="00206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18 января 2024 года (чт)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физика, химия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27.01 - 29.01.2024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6084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23 января 2024 года (вт)</a:t>
                      </a:r>
                      <a:endParaRPr/>
                    </a:p>
                  </a:txBody>
                  <a:tcPr marL="0" marR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>
                          <a:solidFill>
                            <a:srgbClr val="002060"/>
                          </a:solidFill>
                          <a:latin typeface="Arial"/>
                          <a:ea typeface="Verdana"/>
                          <a:cs typeface="Arial"/>
                        </a:rPr>
                        <a:t>математика</a:t>
                      </a:r>
                      <a:endParaRPr/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03.02 - 05.02.2024</a:t>
                      </a: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800" b="0" i="0">
                        <a:solidFill>
                          <a:srgbClr val="002060"/>
                        </a:solidFill>
                        <a:latin typeface="Arial"/>
                        <a:ea typeface="Verdana"/>
                        <a:cs typeface="Arial"/>
                      </a:endParaRPr>
                    </a:p>
                  </a:txBody>
                  <a:tcPr marL="32400" marR="0" marT="4680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 bwMode="auto">
          <a:xfrm>
            <a:off x="5095775" y="4528516"/>
            <a:ext cx="1841634" cy="394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464D8A"/>
                </a:solidFill>
                <a:latin typeface="Arial"/>
                <a:ea typeface="Verdana"/>
                <a:cs typeface="Arial"/>
              </a:rPr>
              <a:t>9</a:t>
            </a:r>
            <a:r>
              <a:rPr lang="ru-RU" sz="2400" b="1" i="0">
                <a:solidFill>
                  <a:srgbClr val="464D8A"/>
                </a:solidFill>
                <a:latin typeface="Arial"/>
                <a:ea typeface="Verdana"/>
                <a:cs typeface="Arial"/>
              </a:rPr>
              <a:t> классы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0" y="741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ПЕРЕСДАВШИЕ ОГЭ с «2» на «5» в ОСНОВНОЙ ПЕРИОД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9290" y="925792"/>
          <a:ext cx="5618170" cy="5269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9831"/>
                <a:gridCol w="951238"/>
                <a:gridCol w="1252099"/>
                <a:gridCol w="1175002"/>
              </a:tblGrid>
              <a:tr h="426089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Территория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Всего несдавших</a:t>
                      </a:r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Пересдали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на «5»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 </a:t>
                      </a: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2022 г.                </a:t>
                      </a: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(чел.) 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Пересдали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на «5»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 </a:t>
                      </a: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2023 г.               </a:t>
                      </a: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(чел.) 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Анжеро-Судженский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234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5540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Беловский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524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Березовский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204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94503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Калтанский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93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21275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г. Кемерово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1256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Киселевский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404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21275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Л-Кузнецкий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378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Междуреченский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252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Мысковский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139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88341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г. Новокузнецк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1186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3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Осинниковский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156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Полысаевский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114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Прокопьевский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655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Тайгинский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64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Юргинский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259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978010" y="611214"/>
          <a:ext cx="5946512" cy="61516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5484"/>
                <a:gridCol w="1119673"/>
                <a:gridCol w="1129004"/>
                <a:gridCol w="1082351"/>
              </a:tblGrid>
              <a:tr h="207424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Территория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Всего несдавших</a:t>
                      </a:r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Пересдали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на «5»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 </a:t>
                      </a: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2022 г.</a:t>
                      </a: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                (чел.) 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Пересдали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на «5»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 </a:t>
                      </a: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2023 г.               </a:t>
                      </a: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(чел.) 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Беловский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114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Гурьевский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162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Ижморский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Кемеровский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161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82779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Крапивинский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94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1275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Л-Кузнецкий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105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200641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Мариинский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175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99739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Новокузнецкий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116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Прокопьевский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Промышленновский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147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Таштагольский МР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201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Тисульский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204620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Топкинский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161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Тяжинский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95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Чебулинский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49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Юргинский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Яйский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73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Яшкинский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104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76034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Кузбасс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8 015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latin typeface="Arial"/>
                          <a:cs typeface="Arial"/>
                        </a:rPr>
                        <a:t>8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 u="none" strike="noStrike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45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0" y="15991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ПЕРЕСДАВШИЕ ОГЭ с «2» на «5» в СЕНТЯБРЕ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9290" y="925792"/>
          <a:ext cx="4689410" cy="496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0085"/>
                <a:gridCol w="1028700"/>
                <a:gridCol w="1190625"/>
              </a:tblGrid>
              <a:tr h="426089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Территория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Всего несдавших</a:t>
                      </a:r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Пересдали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на «5»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 </a:t>
                      </a: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2023 г.               </a:t>
                      </a: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(чел.) 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Анжеро-Судженский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34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5540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Беловский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186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Березовский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130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94503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Калтанский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17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21275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г. Кемерово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266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Киселевский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135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21275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Л-Кузнецкий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134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Междуреченский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66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Мысковский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34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88341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г. Новокузнецк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202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Осинниковский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62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Полысаевский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35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Прокопьевский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182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Тайгинский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Юргинский ГО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98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987535" y="849339"/>
          <a:ext cx="5471040" cy="5907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3787"/>
                <a:gridCol w="1187442"/>
                <a:gridCol w="1509811"/>
              </a:tblGrid>
              <a:tr h="207424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Территория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Всего несдавших</a:t>
                      </a:r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Пересдали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на «5»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в </a:t>
                      </a:r>
                      <a:r>
                        <a:rPr lang="ru-RU" sz="1400">
                          <a:latin typeface="Arial"/>
                          <a:ea typeface="Cambria"/>
                          <a:cs typeface="Arial"/>
                        </a:rPr>
                        <a:t>2023 г.  </a:t>
                      </a:r>
                      <a:r>
                        <a:rPr lang="ru-RU" sz="1200">
                          <a:latin typeface="Arial"/>
                          <a:ea typeface="Cambria"/>
                          <a:cs typeface="Arial"/>
                        </a:rPr>
                        <a:t>(чел.) 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457E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Беловский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34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Гурьевский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59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Ижморский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Кемеровский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82779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Крапивинский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21275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Л-Кузнецкий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200641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Мариинский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53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99739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Новокузнецкий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Прокопьевский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Промышленновский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Таштагольский МР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Тисульский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46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204620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Топкинский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53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Тяжинский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Чебулинский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Юргинский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Яйский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</a:tr>
              <a:tr h="102905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Яшкинский МО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4F4F4"/>
                    </a:solidFill>
                  </a:tcPr>
                </a:tc>
              </a:tr>
              <a:tr h="76034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Arial"/>
                          <a:ea typeface="Cambria"/>
                          <a:cs typeface="Arial"/>
                        </a:rPr>
                        <a:t>Кузбасс</a:t>
                      </a:r>
                      <a:endParaRPr/>
                    </a:p>
                  </a:txBody>
                  <a:tcPr marL="31560" marR="31560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2 181</a:t>
                      </a:r>
                      <a:endParaRPr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18</a:t>
                      </a:r>
                      <a:endParaRPr/>
                    </a:p>
                  </a:txBody>
                  <a:tcPr marL="9525" marR="9525" marT="9525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9311890" y="6444816"/>
            <a:ext cx="2743200" cy="365125"/>
          </a:xfrm>
        </p:spPr>
        <p:txBody>
          <a:bodyPr/>
          <a:lstStyle/>
          <a:p>
            <a:pPr>
              <a:defRPr/>
            </a:pPr>
            <a:fld id="{8D330542-84E3-4186-88AE-8E86A3A3086B}" type="slidenum">
              <a:rPr lang="ru-RU">
                <a:solidFill>
                  <a:srgbClr val="404888"/>
                </a:solidFill>
                <a:latin typeface="Verdana"/>
                <a:ea typeface="Verdana"/>
              </a:rPr>
              <a:pPr>
                <a:defRPr/>
              </a:pPr>
              <a:t>32</a:t>
            </a:fld>
            <a:endParaRPr lang="ru-RU">
              <a:solidFill>
                <a:srgbClr val="404888"/>
              </a:solidFill>
              <a:latin typeface="Verdana"/>
              <a:ea typeface="Verdana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61995" y="247598"/>
            <a:ext cx="10948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ВЫПЛАТЫ КОМПЕНСАЦИИ ЛИЦАМ, ПРИВЛЕКАЕМЫМ К ПРОВЕДЕНИЮ ГИА  </a:t>
            </a:r>
            <a:endParaRPr/>
          </a:p>
        </p:txBody>
      </p:sp>
      <p:sp>
        <p:nvSpPr>
          <p:cNvPr id="8" name="Прямоугольник: скругленные углы 7"/>
          <p:cNvSpPr/>
          <p:nvPr/>
        </p:nvSpPr>
        <p:spPr bwMode="auto">
          <a:xfrm>
            <a:off x="299876" y="1768364"/>
            <a:ext cx="11567657" cy="2400513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>
                <a:solidFill>
                  <a:srgbClr val="4472C4">
                    <a:lumMod val="50000"/>
                  </a:srgbClr>
                </a:solidFill>
                <a:latin typeface="Arial"/>
                <a:cs typeface="Arial"/>
              </a:rPr>
              <a:t>Работа с табелями учета рабочего времени и  договорами ГПХ</a:t>
            </a:r>
            <a:endParaRPr lang="ru-RU" sz="5400">
              <a:solidFill>
                <a:srgbClr val="4472C4">
                  <a:lumMod val="50000"/>
                </a:srgb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279966" y="586957"/>
            <a:ext cx="944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3600" b="1">
                <a:solidFill>
                  <a:srgbClr val="C00000"/>
                </a:solidFill>
                <a:latin typeface="Arial"/>
                <a:ea typeface="Verdana"/>
                <a:cs typeface="Arial"/>
              </a:rPr>
              <a:t>Участие в диагностике ФГ</a:t>
            </a:r>
            <a:endParaRPr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17729" y="3182719"/>
          <a:ext cx="11156541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7743"/>
                <a:gridCol w="3017651"/>
                <a:gridCol w="3212638"/>
                <a:gridCol w="3248509"/>
              </a:tblGrid>
              <a:tr h="425182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1"/>
                        <a:t>Класс</a:t>
                      </a:r>
                      <a:endParaRPr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1"/>
                        <a:t>Кол-во обучающихся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400" b="1"/>
                        <a:t>в ОО (ООШ)</a:t>
                      </a:r>
                      <a:endParaRPr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/>
                        <a:t>Кол-во участников диагностики (%)</a:t>
                      </a:r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765327"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320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1"/>
                        <a:t>Читательская грамотность (ЧГ)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1"/>
                        <a:t>Математическая грамотность (МГ)</a:t>
                      </a:r>
                      <a:endParaRPr/>
                    </a:p>
                  </a:txBody>
                  <a:tcPr anchor="ctr"/>
                </a:tc>
              </a:tr>
              <a:tr h="53856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8 класс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32521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28132 (86,5%)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-</a:t>
                      </a:r>
                      <a:endParaRPr/>
                    </a:p>
                  </a:txBody>
                  <a:tcPr anchor="ctr"/>
                </a:tc>
              </a:tr>
              <a:tr h="55646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9 класс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32150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-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28486 (88,6%)</a:t>
                      </a:r>
                      <a:endParaRPr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174969" y="719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ИТОГИ </a:t>
            </a:r>
            <a:r>
              <a:rPr lang="en-US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I</a:t>
            </a:r>
            <a:r>
              <a:rPr lang="ru-RU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 ЭТАПА ДИАГНОСТИКИ ФГ </a:t>
            </a:r>
            <a:endParaRPr lang="ru-RU" sz="3600" b="1">
              <a:solidFill>
                <a:srgbClr val="1B4089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09600" y="1569367"/>
            <a:ext cx="107859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Сроки проведения: 23.10.2023 – 27.10.2023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ru-RU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                                    07.11.2023 – 18.11.2023  </a:t>
            </a:r>
            <a:endParaRPr lang="ru-RU" sz="3600" b="1">
              <a:solidFill>
                <a:srgbClr val="1B4089"/>
              </a:solidFill>
              <a:latin typeface="Arial"/>
              <a:ea typeface="Verdan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0" y="3065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ГРАФИК ПРОВЕДЕНИЯ ДИАГНОСТИКИ</a:t>
            </a:r>
            <a:endParaRPr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36983" y="833536"/>
          <a:ext cx="11412000" cy="533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6152"/>
                <a:gridCol w="4922059"/>
                <a:gridCol w="4683788"/>
              </a:tblGrid>
              <a:tr h="128202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 i="0"/>
                        <a:t>Этапы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/>
                        <a:t>II </a:t>
                      </a:r>
                      <a:r>
                        <a:rPr lang="ru-RU" sz="3600" b="1"/>
                        <a:t>этап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800" b="1"/>
                        <a:t>20 ноября – 9 декабря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800" b="1"/>
                        <a:t>2023 год</a:t>
                      </a:r>
                      <a:endParaRPr/>
                    </a:p>
                  </a:txBody>
                  <a:tcPr>
                    <a:solidFill>
                      <a:srgbClr val="C6FE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/>
                        <a:t>III </a:t>
                      </a:r>
                      <a:r>
                        <a:rPr lang="ru-RU" sz="3600" b="1"/>
                        <a:t>этап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800" b="1"/>
                        <a:t>11– 26 декабря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800" b="1"/>
                        <a:t>2023 год</a:t>
                      </a:r>
                      <a:endParaRPr/>
                    </a:p>
                  </a:txBody>
                  <a:tcPr>
                    <a:solidFill>
                      <a:srgbClr val="FCFFC5"/>
                    </a:solidFill>
                  </a:tcPr>
                </a:tc>
              </a:tr>
              <a:tr h="1444790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200" b="1" i="0"/>
                        <a:t>8 класс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u="sng">
                          <a:solidFill>
                            <a:srgbClr val="C00000"/>
                          </a:solidFill>
                        </a:rPr>
                        <a:t>Математическая грамотность</a:t>
                      </a:r>
                      <a:r>
                        <a:rPr lang="ru-RU" sz="2400">
                          <a:solidFill>
                            <a:srgbClr val="C00000"/>
                          </a:solidFill>
                        </a:rPr>
                        <a:t>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400" b="1" i="0" u="sng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8 класс</a:t>
                      </a:r>
                      <a:r>
                        <a:rPr lang="ru-RU" sz="2400" b="1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. </a:t>
                      </a:r>
                      <a:r>
                        <a:rPr lang="ru-RU" sz="2400" b="0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Диагностическая работа 2021. Вариант 2.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400" b="1" i="0" u="sng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Задания</a:t>
                      </a:r>
                      <a:r>
                        <a:rPr lang="ru-RU" sz="2400" b="1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: </a:t>
                      </a:r>
                      <a:r>
                        <a:rPr lang="ru-RU" sz="2400" b="0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«Инфузия», «Многоярусный торт» </a:t>
                      </a:r>
                      <a:endParaRPr lang="ru-RU" sz="2400"/>
                    </a:p>
                  </a:txBody>
                  <a:tcPr>
                    <a:solidFill>
                      <a:srgbClr val="C6FE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u="sng">
                          <a:solidFill>
                            <a:srgbClr val="C00000"/>
                          </a:solidFill>
                        </a:rPr>
                        <a:t>Естественно-научная грамотность</a:t>
                      </a:r>
                      <a:r>
                        <a:rPr lang="ru-RU" sz="2400">
                          <a:solidFill>
                            <a:srgbClr val="C00000"/>
                          </a:solidFill>
                        </a:rPr>
                        <a:t>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400" b="1" i="0" u="sng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8 класс</a:t>
                      </a:r>
                      <a:r>
                        <a:rPr lang="ru-RU" sz="2400" b="1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. </a:t>
                      </a:r>
                      <a:r>
                        <a:rPr lang="ru-RU" sz="2400" b="0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Диагностическая работа 2022. Вариант 1.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400" b="1" i="0" u="sng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Задания</a:t>
                      </a:r>
                      <a:r>
                        <a:rPr lang="ru-RU" sz="2400" b="1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: </a:t>
                      </a:r>
                      <a:r>
                        <a:rPr lang="ru-RU" sz="2400" b="0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«Агент 000», «Ветряк» </a:t>
                      </a:r>
                      <a:endParaRPr lang="ru-RU" sz="2400"/>
                    </a:p>
                  </a:txBody>
                  <a:tcPr>
                    <a:solidFill>
                      <a:srgbClr val="FCFFC5"/>
                    </a:solidFill>
                  </a:tcPr>
                </a:tc>
              </a:tr>
              <a:tr h="1444790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3200" b="1" i="0"/>
                        <a:t>9 класс</a:t>
                      </a:r>
                      <a:endParaRPr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u="sng">
                          <a:solidFill>
                            <a:srgbClr val="C00000"/>
                          </a:solidFill>
                        </a:rPr>
                        <a:t>Естественно-научная грамотность</a:t>
                      </a:r>
                      <a:r>
                        <a:rPr lang="ru-RU" sz="2400">
                          <a:solidFill>
                            <a:srgbClr val="C00000"/>
                          </a:solidFill>
                        </a:rPr>
                        <a:t>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400" b="1" i="0" u="sng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9 класс</a:t>
                      </a:r>
                      <a:r>
                        <a:rPr lang="ru-RU" sz="2400" b="1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. </a:t>
                      </a:r>
                      <a:r>
                        <a:rPr lang="ru-RU" sz="2400" b="0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Диагностическая работа 2022. Вариант 2.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400" b="1" i="0" u="sng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Задания</a:t>
                      </a:r>
                      <a:r>
                        <a:rPr lang="ru-RU" sz="2400" b="1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: </a:t>
                      </a:r>
                      <a:r>
                        <a:rPr lang="ru-RU" sz="2400" b="0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«Почему мы видим так, а не иначе?!», «Зелёная» энергетика </a:t>
                      </a:r>
                      <a:endParaRPr lang="ru-RU" sz="2400"/>
                    </a:p>
                  </a:txBody>
                  <a:tcPr>
                    <a:solidFill>
                      <a:srgbClr val="C6FE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u="sng">
                          <a:solidFill>
                            <a:srgbClr val="C00000"/>
                          </a:solidFill>
                        </a:rPr>
                        <a:t>Читательская грамотность</a:t>
                      </a:r>
                      <a:r>
                        <a:rPr lang="ru-RU" sz="2400">
                          <a:solidFill>
                            <a:srgbClr val="C00000"/>
                          </a:solidFill>
                        </a:rPr>
                        <a:t> 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i="0" u="sng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8 класс</a:t>
                      </a:r>
                      <a:r>
                        <a:rPr lang="ru-RU" sz="2400" b="1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. </a:t>
                      </a:r>
                      <a:r>
                        <a:rPr lang="ru-RU" sz="2400" b="0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Диагностическая работа 2022. Вариант 2. 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i="0" u="sng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Задания</a:t>
                      </a:r>
                      <a:r>
                        <a:rPr lang="ru-RU" sz="2400" b="1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: </a:t>
                      </a:r>
                      <a:r>
                        <a:rPr lang="ru-RU" sz="2400" b="0" i="0" u="none" strike="noStrike"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«Гольфстрим», «Гуманитарии и технари	</a:t>
                      </a:r>
                      <a:endParaRPr/>
                    </a:p>
                  </a:txBody>
                  <a:tcPr>
                    <a:solidFill>
                      <a:srgbClr val="FCFFC5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 bwMode="auto">
          <a:xfrm>
            <a:off x="744893" y="6307495"/>
            <a:ext cx="11224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u="sng">
                <a:solidFill>
                  <a:prstClr val="black"/>
                </a:solidFill>
                <a:hlinkClick r:id="rId2" tooltip="https://edsoo.ru/metodicheskie-seminary/diagnostika-po-funkczionalnoj-gramotnosti/"/>
              </a:rPr>
              <a:t>https://edsoo.ru/metodicheskie-seminary/diagnostika-po-funkczionalnoj-gramotnosti/</a:t>
            </a:r>
            <a:r>
              <a:rPr lang="ru-RU" sz="2400">
                <a:solidFill>
                  <a:prstClr val="black"/>
                </a:solidFill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 bwMode="auto">
          <a:xfrm>
            <a:off x="174969" y="4341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II</a:t>
            </a:r>
            <a:r>
              <a:rPr lang="ru-RU" sz="36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 ЭТАП. </a:t>
            </a:r>
            <a:r>
              <a:rPr lang="ru-RU" sz="3600" b="1">
                <a:solidFill>
                  <a:srgbClr val="1B4089"/>
                </a:solidFill>
                <a:latin typeface="Arial"/>
                <a:ea typeface="Verdana"/>
                <a:cs typeface="Arial"/>
              </a:rPr>
              <a:t>СРЕЗ НА 24 НОЯБРЯ 2023 г.</a:t>
            </a:r>
            <a:endParaRPr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19966" y="3796896"/>
          <a:ext cx="11152934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5337"/>
                <a:gridCol w="3707731"/>
                <a:gridCol w="3999866"/>
              </a:tblGrid>
              <a:tr h="442681"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b="1">
                          <a:solidFill>
                            <a:srgbClr val="C00000"/>
                          </a:solidFill>
                        </a:rPr>
                        <a:t>Естественно-научная грамотность (9 класс)</a:t>
                      </a:r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11320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Кол-во сформированных доступов к работам на РЭШ для обучающихся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400" b="0"/>
                        <a:t>9 классов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0"/>
                        <a:t>Кол-во выполненных работ обучающимися от количества выданных доступов (%)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Кол-во проверенных учителями работ от выполненных работ обучающимися (%)</a:t>
                      </a:r>
                      <a:endParaRPr/>
                    </a:p>
                  </a:txBody>
                  <a:tcPr/>
                </a:tc>
              </a:tr>
              <a:tr h="44268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16315 (50,7%)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9221 (56,5%)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4253 (26,1%)</a:t>
                      </a:r>
                      <a:endParaRPr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629491" y="978995"/>
          <a:ext cx="11143409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5338"/>
                <a:gridCol w="3707731"/>
                <a:gridCol w="3990340"/>
              </a:tblGrid>
              <a:tr h="464831"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800" b="1">
                          <a:solidFill>
                            <a:srgbClr val="C00000"/>
                          </a:solidFill>
                        </a:rPr>
                        <a:t>Математическая грамотность (8 класс)</a:t>
                      </a:r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73233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Кол-во сформированных доступов к работам на РЭШ для обучающихся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400" b="0"/>
                        <a:t>8 классов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0"/>
                        <a:t>Кол-во выполненных работ обучающимися от количества выданных доступов (%)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0"/>
                        <a:t>Кол-во проверенных учителями работ от выполненных работ обучающимися (%)</a:t>
                      </a:r>
                      <a:endParaRPr/>
                    </a:p>
                  </a:txBody>
                  <a:tcPr/>
                </a:tc>
              </a:tr>
              <a:tr h="46483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12301 (37,8%)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6616 (53,8%)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200"/>
                        <a:t>2990(45,2%)</a:t>
                      </a:r>
                      <a:endParaRPr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18" y="93307"/>
            <a:ext cx="1168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ВЫБОР ПРЕДМЕТОВ ОГЭ</a:t>
            </a:r>
            <a:endParaRPr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72313" y="1226051"/>
          <a:ext cx="10106526" cy="466460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83571"/>
                <a:gridCol w="1685271"/>
                <a:gridCol w="1685271"/>
                <a:gridCol w="1683571"/>
                <a:gridCol w="1685271"/>
                <a:gridCol w="1683571"/>
              </a:tblGrid>
              <a:tr h="1805122">
                <a:tc>
                  <a:txBody>
                    <a:bodyPr/>
                    <a:lstStyle/>
                    <a:p>
                      <a:pPr marL="71755" marR="71755"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Год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vert="vert27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Количество участников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vert="vert27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Физика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vert="vert27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Химия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vert="vert27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Информатика 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vert="vert27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География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vert="vert27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</a:tr>
              <a:tr h="408498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2016 г.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23 397 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Arial"/>
                        </a:rPr>
                        <a:t>4295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Arial"/>
                        </a:rPr>
                        <a:t>3258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4596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Arial"/>
                        </a:rPr>
                        <a:t>7250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08498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2017 г.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23 549 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3824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3331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6062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7948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08498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2018 г.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25 045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3690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3193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8147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8725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08498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2019 г.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26345 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3682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3239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10129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10442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08498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2021 г.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26689 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- 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 -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- 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latin typeface="Arial"/>
                          <a:ea typeface="Calibri"/>
                          <a:cs typeface="Arial"/>
                        </a:rPr>
                        <a:t>- 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08498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2022 г.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27 468 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2638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2370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11191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11636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408498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 b="1">
                          <a:latin typeface="Arial"/>
                          <a:ea typeface="Calibri"/>
                          <a:cs typeface="Arial"/>
                        </a:rPr>
                        <a:t>2023 г.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29 240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Arial"/>
                        </a:rPr>
                        <a:t>2447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Arial"/>
                        </a:rPr>
                        <a:t>2272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</a:rPr>
                        <a:t>13894</a:t>
                      </a:r>
                      <a:endParaRPr lang="ru-RU" sz="2000"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Arial"/>
                        </a:rPr>
                        <a:t>12751 </a:t>
                      </a:r>
                      <a:r>
                        <a:rPr lang="ru-RU" sz="2000" b="1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Arial"/>
                        </a:rPr>
                        <a:t>!!!!!</a:t>
                      </a:r>
                      <a:endParaRPr/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07"/>
            <a:ext cx="116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ДОСТАВКА МАТЕРИАЛОВ</a:t>
            </a:r>
            <a:endParaRPr/>
          </a:p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ДИАГНОСТИЧЕСКОГО ТЕСТИРОВАНИЯ</a:t>
            </a:r>
            <a:endParaRPr/>
          </a:p>
        </p:txBody>
      </p:sp>
      <p:sp>
        <p:nvSpPr>
          <p:cNvPr id="6" name="Прямоугольник 31"/>
          <p:cNvSpPr/>
          <p:nvPr/>
        </p:nvSpPr>
        <p:spPr bwMode="auto">
          <a:xfrm>
            <a:off x="7985945" y="1999683"/>
            <a:ext cx="2844241" cy="12257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32941"/>
            </a:srgbClr>
          </a:solidFill>
          <a:ln w="6350">
            <a:solidFill>
              <a:srgbClr val="496DA7"/>
            </a:solidFill>
            <a:prstDash val="solid"/>
            <a:miter/>
          </a:ln>
        </p:spPr>
        <p:txBody>
          <a:bodyPr anchor="ctr" compatLnSpc="0"/>
          <a:lstStyle/>
          <a:p>
            <a:pPr algn="ctr">
              <a:defRPr/>
            </a:pPr>
            <a:r>
              <a:rPr lang="ru-RU" b="1">
                <a:solidFill>
                  <a:srgbClr val="E30967"/>
                </a:solidFill>
                <a:ea typeface="Verdana"/>
                <a:cs typeface="Mangal"/>
              </a:rPr>
              <a:t>ОРГАНИЗАТОР В АУДИТОРИИ 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464D8A"/>
                </a:solidFill>
                <a:ea typeface="Verdana"/>
                <a:cs typeface="Mangal"/>
              </a:rPr>
              <a:t>проведение ДТ</a:t>
            </a:r>
            <a:endParaRPr/>
          </a:p>
        </p:txBody>
      </p:sp>
      <p:sp>
        <p:nvSpPr>
          <p:cNvPr id="7" name="Прямоугольник 28"/>
          <p:cNvSpPr/>
          <p:nvPr/>
        </p:nvSpPr>
        <p:spPr bwMode="auto">
          <a:xfrm>
            <a:off x="538411" y="3614947"/>
            <a:ext cx="2747455" cy="25783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32941"/>
            </a:srgbClr>
          </a:solidFill>
          <a:ln w="6350">
            <a:solidFill>
              <a:srgbClr val="496DA7"/>
            </a:solidFill>
            <a:prstDash val="solid"/>
            <a:miter/>
          </a:ln>
        </p:spPr>
        <p:txBody>
          <a:bodyPr anchor="ctr" compatLnSpc="0"/>
          <a:lstStyle/>
          <a:p>
            <a:pPr algn="ctr">
              <a:defRPr/>
            </a:pPr>
            <a:r>
              <a:rPr lang="ru-RU" b="1">
                <a:solidFill>
                  <a:srgbClr val="E30967"/>
                </a:solidFill>
                <a:ea typeface="Verdana"/>
                <a:cs typeface="Mangal"/>
              </a:rPr>
              <a:t>РЦОИ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464D8A"/>
                </a:solidFill>
                <a:ea typeface="Verdana"/>
                <a:cs typeface="Mangal"/>
              </a:rPr>
              <a:t>передает по защищенной сети материалы ДТ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464D8A"/>
                </a:solidFill>
                <a:ea typeface="Verdana"/>
                <a:cs typeface="Mangal"/>
              </a:rPr>
              <a:t>(материалы сформированы по образовательным организациям-пунктам проведения ДТ)</a:t>
            </a:r>
            <a:endParaRPr/>
          </a:p>
        </p:txBody>
      </p:sp>
      <p:sp>
        <p:nvSpPr>
          <p:cNvPr id="10" name="Прямоугольник 28"/>
          <p:cNvSpPr/>
          <p:nvPr/>
        </p:nvSpPr>
        <p:spPr bwMode="auto">
          <a:xfrm>
            <a:off x="1272086" y="1999683"/>
            <a:ext cx="2639257" cy="12257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32941"/>
            </a:srgbClr>
          </a:solidFill>
          <a:ln w="6350">
            <a:solidFill>
              <a:srgbClr val="496DA7"/>
            </a:solidFill>
            <a:prstDash val="solid"/>
            <a:miter/>
          </a:ln>
        </p:spPr>
        <p:txBody>
          <a:bodyPr anchor="ctr" compatLnSpc="0"/>
          <a:lstStyle/>
          <a:p>
            <a:pPr algn="ctr">
              <a:defRPr/>
            </a:pPr>
            <a:r>
              <a:rPr lang="ru-RU" b="1">
                <a:solidFill>
                  <a:srgbClr val="E30967"/>
                </a:solidFill>
                <a:ea typeface="Verdana"/>
                <a:cs typeface="Mangal"/>
              </a:rPr>
              <a:t>МОУО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464D8A"/>
                </a:solidFill>
                <a:ea typeface="Verdana"/>
                <a:cs typeface="Mangal"/>
              </a:rPr>
              <a:t>передает в пункт проведения ДТ</a:t>
            </a:r>
            <a:endParaRPr/>
          </a:p>
        </p:txBody>
      </p:sp>
      <p:sp>
        <p:nvSpPr>
          <p:cNvPr id="11" name="Прямоугольник 39"/>
          <p:cNvSpPr/>
          <p:nvPr/>
        </p:nvSpPr>
        <p:spPr bwMode="auto">
          <a:xfrm>
            <a:off x="4638743" y="1999683"/>
            <a:ext cx="2914516" cy="12257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32941"/>
            </a:srgbClr>
          </a:solidFill>
          <a:ln w="6350">
            <a:solidFill>
              <a:srgbClr val="496DA7"/>
            </a:solidFill>
            <a:prstDash val="solid"/>
            <a:miter/>
          </a:ln>
        </p:spPr>
        <p:txBody>
          <a:bodyPr anchor="ctr" compatLnSpc="0"/>
          <a:lstStyle/>
          <a:p>
            <a:pPr algn="ctr">
              <a:defRPr/>
            </a:pPr>
            <a:r>
              <a:rPr lang="ru-RU" b="1">
                <a:solidFill>
                  <a:srgbClr val="E30967"/>
                </a:solidFill>
                <a:ea typeface="Verdana"/>
                <a:cs typeface="Mangal"/>
              </a:rPr>
              <a:t>ПУНКТ ПРОВЕДЕНИЯ ДТ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464D8A"/>
                </a:solidFill>
                <a:ea typeface="Verdana"/>
                <a:cs typeface="Mangal"/>
              </a:rPr>
              <a:t>печать материалов ДТ (копирование комплектов запрещено!)</a:t>
            </a:r>
            <a:endParaRPr lang="ru-RU" b="1">
              <a:solidFill>
                <a:srgbClr val="E30967"/>
              </a:solidFill>
              <a:ea typeface="Verdana"/>
              <a:cs typeface="Mangal"/>
            </a:endParaRPr>
          </a:p>
        </p:txBody>
      </p:sp>
      <p:sp>
        <p:nvSpPr>
          <p:cNvPr id="12" name="Выгнутая вниз стрелка 33"/>
          <p:cNvSpPr/>
          <p:nvPr/>
        </p:nvSpPr>
        <p:spPr bwMode="auto">
          <a:xfrm flipV="1">
            <a:off x="3670312" y="1506531"/>
            <a:ext cx="1495426" cy="436082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10800"/>
              <a:gd name="f17" fmla="val 3375"/>
              <a:gd name="f18" fmla="+- 0 0 0"/>
              <a:gd name="f19" fmla="*/ f7 1 21600"/>
              <a:gd name="f20" fmla="*/ f8 1 21600"/>
              <a:gd name="f21" fmla="*/ f14 1 16384"/>
              <a:gd name="f22" fmla="*/ f15 1 16384"/>
              <a:gd name="f23" fmla="pin f9 f1 f10"/>
              <a:gd name="f24" fmla="pin 0 f2 f10"/>
              <a:gd name="f25" fmla="min f12 f10"/>
              <a:gd name="f26" fmla="max f12 f10"/>
              <a:gd name="f27" fmla="*/ f18 f4 1"/>
              <a:gd name="f28" fmla="val f23"/>
              <a:gd name="f29" fmla="val f24"/>
              <a:gd name="f30" fmla="+- f23 f23 0"/>
              <a:gd name="f31" fmla="*/ f24 1 21600"/>
              <a:gd name="f32" fmla="*/ f24 f24 1"/>
              <a:gd name="f33" fmla="*/ f9 f20 1"/>
              <a:gd name="f34" fmla="*/ f23 f19 1"/>
              <a:gd name="f35" fmla="*/ 21600 f19 1"/>
              <a:gd name="f36" fmla="*/ f24 f20 1"/>
              <a:gd name="f37" fmla="*/ f22 f20 1"/>
              <a:gd name="f38" fmla="*/ f21 f20 1"/>
              <a:gd name="f39" fmla="+- f26 0 f25"/>
              <a:gd name="f40" fmla="*/ 0 f20 1"/>
              <a:gd name="f41" fmla="*/ f27 1 f6"/>
              <a:gd name="f42" fmla="*/ f10 f20 1"/>
              <a:gd name="f43" fmla="+- f30 0 21600"/>
              <a:gd name="f44" fmla="*/ f31 f31 1"/>
              <a:gd name="f45" fmla="+- f13 0 f32"/>
              <a:gd name="f46" fmla="*/ f39 1 2"/>
              <a:gd name="f47" fmla="+- f41 0 f5"/>
              <a:gd name="f48" fmla="*/ f29 f20 1"/>
              <a:gd name="f49" fmla="+- f43 f23 0"/>
              <a:gd name="f50" fmla="+- 1 0 f44"/>
              <a:gd name="f51" fmla="+- f43 0 128"/>
              <a:gd name="f52" fmla="sqrt f45"/>
              <a:gd name="f53" fmla="+- f25 f46 0"/>
              <a:gd name="f54" fmla="sqrt f50"/>
              <a:gd name="f55" fmla="+- f52 21600 0"/>
              <a:gd name="f56" fmla="+- 0 0 f53"/>
              <a:gd name="f57" fmla="+- f10 0 f53"/>
              <a:gd name="f58" fmla="+- f29 0 f53"/>
              <a:gd name="f59" fmla="*/ f13 1 f55"/>
              <a:gd name="f60" fmla="+- f59 64 0"/>
              <a:gd name="f61" fmla="pin f60 f0 f51"/>
              <a:gd name="f62" fmla="+- f61 21600 0"/>
              <a:gd name="f63" fmla="+- f49 0 f61"/>
              <a:gd name="f64" fmla="+- 21600 f61 0"/>
              <a:gd name="f65" fmla="+- f43 0 f61"/>
              <a:gd name="f66" fmla="+- 21600 0 f61"/>
              <a:gd name="f67" fmla="*/ f61 1 2"/>
              <a:gd name="f68" fmla="*/ f61 f19 1"/>
              <a:gd name="f69" fmla="+- f62 0 f23"/>
              <a:gd name="f70" fmla="*/ f63 1 2"/>
              <a:gd name="f71" fmla="*/ f64 1 2"/>
              <a:gd name="f72" fmla="*/ f65 1 2"/>
              <a:gd name="f73" fmla="*/ f66 1 2"/>
              <a:gd name="f74" fmla="min f65 f28"/>
              <a:gd name="f75" fmla="max f65 f28"/>
              <a:gd name="f76" fmla="*/ f69 1 2"/>
              <a:gd name="f77" fmla="+- f71 128 0"/>
              <a:gd name="f78" fmla="*/ f73 1 f67"/>
              <a:gd name="f79" fmla="min 0 f69"/>
              <a:gd name="f80" fmla="max 0 f69"/>
              <a:gd name="f81" fmla="+- f75 0 f74"/>
              <a:gd name="f82" fmla="*/ f71 f19 1"/>
              <a:gd name="f83" fmla="*/ f72 f19 1"/>
              <a:gd name="f84" fmla="*/ f76 f54 1"/>
              <a:gd name="f85" fmla="+- f76 f70 0"/>
              <a:gd name="f86" fmla="*/ f78 f78 1"/>
              <a:gd name="f87" fmla="*/ f76 1 2"/>
              <a:gd name="f88" fmla="+- f80 0 f79"/>
              <a:gd name="f89" fmla="*/ f81 1 2"/>
              <a:gd name="f90" fmla="+- f76 f84 0"/>
              <a:gd name="f91" fmla="+- f70 f84 0"/>
              <a:gd name="f92" fmla="*/ f85 1 2"/>
              <a:gd name="f93" fmla="+- 1 0 f86"/>
              <a:gd name="f94" fmla="+- f23 0 f87"/>
              <a:gd name="f95" fmla="*/ f87 f19 1"/>
              <a:gd name="f96" fmla="*/ f88 1 2"/>
              <a:gd name="f97" fmla="+- f74 f89 0"/>
              <a:gd name="f98" fmla="*/ f89 f46 1"/>
              <a:gd name="f99" fmla="+- f90 f23 0"/>
              <a:gd name="f100" fmla="+- f92 0 f76"/>
              <a:gd name="f101" fmla="sqrt f93"/>
              <a:gd name="f102" fmla="*/ f94 f19 1"/>
              <a:gd name="f103" fmla="+- f79 f96 0"/>
              <a:gd name="f104" fmla="*/ f96 f46 1"/>
              <a:gd name="f105" fmla="+- f70 0 f97"/>
              <a:gd name="f106" fmla="+- f91 0 f97"/>
              <a:gd name="f107" fmla="+- f92 0 f97"/>
              <a:gd name="f108" fmla="+- f65 0 f97"/>
              <a:gd name="f109" fmla="*/ f92 f19 1"/>
              <a:gd name="f110" fmla="+- f99 0 21600"/>
              <a:gd name="f111" fmla="*/ f100 1 f76"/>
              <a:gd name="f112" fmla="*/ 21600 f101 1"/>
              <a:gd name="f113" fmla="+- 0 0 f103"/>
              <a:gd name="f114" fmla="+- f76 0 f103"/>
              <a:gd name="f115" fmla="at2 f105 f57"/>
              <a:gd name="f116" fmla="at2 f106 f58"/>
              <a:gd name="f117" fmla="+- f90 0 f103"/>
              <a:gd name="f118" fmla="+- f92 0 f103"/>
              <a:gd name="f119" fmla="at2 f108 f56"/>
              <a:gd name="f120" fmla="+- f110 21600 0"/>
              <a:gd name="f121" fmla="*/ f111 f111 1"/>
              <a:gd name="f122" fmla="+- f112 0 64"/>
              <a:gd name="f123" fmla="at2 f113 f56"/>
              <a:gd name="f124" fmla="at2 f114 f57"/>
              <a:gd name="f125" fmla="+- f115 f5 0"/>
              <a:gd name="f126" fmla="+- f116 f5 0"/>
              <a:gd name="f127" fmla="at2 f117 f58"/>
              <a:gd name="f128" fmla="+- f119 f5 0"/>
              <a:gd name="f129" fmla="*/ f110 f19 1"/>
              <a:gd name="f130" fmla="+- f120 0 f61"/>
              <a:gd name="f131" fmla="+- 1 0 f121"/>
              <a:gd name="f132" fmla="+- f123 f5 0"/>
              <a:gd name="f133" fmla="+- f124 f5 0"/>
              <a:gd name="f134" fmla="*/ f125 f11 1"/>
              <a:gd name="f135" fmla="*/ f126 f11 1"/>
              <a:gd name="f136" fmla="+- f127 f5 0"/>
              <a:gd name="f137" fmla="*/ f128 f11 1"/>
              <a:gd name="f138" fmla="sqrt f131"/>
              <a:gd name="f139" fmla="*/ f132 f11 1"/>
              <a:gd name="f140" fmla="*/ f133 f11 1"/>
              <a:gd name="f141" fmla="*/ f134 1 f4"/>
              <a:gd name="f142" fmla="*/ f135 1 f4"/>
              <a:gd name="f143" fmla="*/ f136 f11 1"/>
              <a:gd name="f144" fmla="*/ f137 1 f4"/>
              <a:gd name="f145" fmla="*/ f130 f19 1"/>
              <a:gd name="f146" fmla="*/ 21600 f138 1"/>
              <a:gd name="f147" fmla="*/ f139 1 f4"/>
              <a:gd name="f148" fmla="*/ f140 1 f4"/>
              <a:gd name="f149" fmla="+- 0 0 f141"/>
              <a:gd name="f150" fmla="+- 0 0 f142"/>
              <a:gd name="f151" fmla="*/ f143 1 f4"/>
              <a:gd name="f152" fmla="+- 0 0 f144"/>
              <a:gd name="f153" fmla="+- 0 0 f147"/>
              <a:gd name="f154" fmla="+- 0 0 f148"/>
              <a:gd name="f155" fmla="+- 0 0 f149"/>
              <a:gd name="f156" fmla="+- 0 0 f150"/>
              <a:gd name="f157" fmla="+- f146 0 f53"/>
              <a:gd name="f158" fmla="+- 0 0 f151"/>
              <a:gd name="f159" fmla="+- 0 0 f152"/>
              <a:gd name="f160" fmla="+- 0 0 f153"/>
              <a:gd name="f161" fmla="+- 0 0 f154"/>
              <a:gd name="f162" fmla="*/ f155 f4 1"/>
              <a:gd name="f163" fmla="*/ f156 f4 1"/>
              <a:gd name="f164" fmla="at2 f118 f157"/>
              <a:gd name="f165" fmla="+- 0 0 f158"/>
              <a:gd name="f166" fmla="at2 f107 f157"/>
              <a:gd name="f167" fmla="*/ f159 f4 1"/>
              <a:gd name="f168" fmla="*/ f160 f4 1"/>
              <a:gd name="f169" fmla="*/ f161 f4 1"/>
              <a:gd name="f170" fmla="*/ f162 1 f11"/>
              <a:gd name="f171" fmla="*/ f163 1 f11"/>
              <a:gd name="f172" fmla="+- f164 f5 0"/>
              <a:gd name="f173" fmla="*/ f165 f4 1"/>
              <a:gd name="f174" fmla="+- f166 f5 0"/>
              <a:gd name="f175" fmla="*/ f167 1 f11"/>
              <a:gd name="f176" fmla="*/ f168 1 f11"/>
              <a:gd name="f177" fmla="*/ f169 1 f11"/>
              <a:gd name="f178" fmla="+- f170 0 f5"/>
              <a:gd name="f179" fmla="+- f171 0 f5"/>
              <a:gd name="f180" fmla="*/ f172 f11 1"/>
              <a:gd name="f181" fmla="*/ f173 1 f11"/>
              <a:gd name="f182" fmla="*/ f174 f11 1"/>
              <a:gd name="f183" fmla="+- f175 0 f5"/>
              <a:gd name="f184" fmla="+- f176 0 f5"/>
              <a:gd name="f185" fmla="+- f177 0 f5"/>
              <a:gd name="f186" fmla="cos 1 f178"/>
              <a:gd name="f187" fmla="sin 1 f178"/>
              <a:gd name="f188" fmla="+- f179 0 f178"/>
              <a:gd name="f189" fmla="*/ f180 1 f4"/>
              <a:gd name="f190" fmla="+- f181 0 f5"/>
              <a:gd name="f191" fmla="*/ f182 1 f4"/>
              <a:gd name="f192" fmla="cos 1 f184"/>
              <a:gd name="f193" fmla="sin 1 f184"/>
              <a:gd name="f194" fmla="+- f185 0 f184"/>
              <a:gd name="f195" fmla="+- 0 0 f186"/>
              <a:gd name="f196" fmla="+- 0 0 f187"/>
              <a:gd name="f197" fmla="+- f188 0 f3"/>
              <a:gd name="f198" fmla="+- 0 0 f189"/>
              <a:gd name="f199" fmla="cos 1 f190"/>
              <a:gd name="f200" fmla="sin 1 f190"/>
              <a:gd name="f201" fmla="+- 0 0 f191"/>
              <a:gd name="f202" fmla="+- 0 0 f192"/>
              <a:gd name="f203" fmla="+- 0 0 f193"/>
              <a:gd name="f204" fmla="+- f194 0 f3"/>
              <a:gd name="f205" fmla="*/ f46 f195 1"/>
              <a:gd name="f206" fmla="*/ f89 f196 1"/>
              <a:gd name="f207" fmla="?: f188 f197 f188"/>
              <a:gd name="f208" fmla="+- 0 0 f199"/>
              <a:gd name="f209" fmla="+- 0 0 f200"/>
              <a:gd name="f210" fmla="+- 0 0 f198"/>
              <a:gd name="f211" fmla="+- 0 0 f201"/>
              <a:gd name="f212" fmla="*/ f46 f202 1"/>
              <a:gd name="f213" fmla="*/ f96 f203 1"/>
              <a:gd name="f214" fmla="?: f194 f204 f194"/>
              <a:gd name="f215" fmla="*/ f205 f205 1"/>
              <a:gd name="f216" fmla="*/ f206 f206 1"/>
              <a:gd name="f217" fmla="*/ f46 f208 1"/>
              <a:gd name="f218" fmla="*/ f96 f209 1"/>
              <a:gd name="f219" fmla="*/ f210 f4 1"/>
              <a:gd name="f220" fmla="*/ f211 f4 1"/>
              <a:gd name="f221" fmla="*/ f212 f212 1"/>
              <a:gd name="f222" fmla="*/ f213 f213 1"/>
              <a:gd name="f223" fmla="+- f215 f216 0"/>
              <a:gd name="f224" fmla="*/ f217 f217 1"/>
              <a:gd name="f225" fmla="*/ f218 f218 1"/>
              <a:gd name="f226" fmla="*/ f219 1 f11"/>
              <a:gd name="f227" fmla="*/ f220 1 f11"/>
              <a:gd name="f228" fmla="+- f221 f222 0"/>
              <a:gd name="f229" fmla="sqrt f223"/>
              <a:gd name="f230" fmla="+- f224 f225 0"/>
              <a:gd name="f231" fmla="+- f226 0 f5"/>
              <a:gd name="f232" fmla="+- f227 0 f5"/>
              <a:gd name="f233" fmla="sqrt f228"/>
              <a:gd name="f234" fmla="*/ f98 1 f229"/>
              <a:gd name="f235" fmla="sqrt f230"/>
              <a:gd name="f236" fmla="+- f231 0 f190"/>
              <a:gd name="f237" fmla="cos 1 f232"/>
              <a:gd name="f238" fmla="sin 1 f232"/>
              <a:gd name="f239" fmla="+- f183 0 f232"/>
              <a:gd name="f240" fmla="+- f232 0 f178"/>
              <a:gd name="f241" fmla="*/ f104 1 f233"/>
              <a:gd name="f242" fmla="*/ f195 f234 1"/>
              <a:gd name="f243" fmla="*/ f196 f234 1"/>
              <a:gd name="f244" fmla="*/ f104 1 f235"/>
              <a:gd name="f245" fmla="+- f236 f3 0"/>
              <a:gd name="f246" fmla="+- 0 0 f237"/>
              <a:gd name="f247" fmla="+- 0 0 f238"/>
              <a:gd name="f248" fmla="+- f239 f3 0"/>
              <a:gd name="f249" fmla="+- f240 f3 0"/>
              <a:gd name="f250" fmla="*/ f202 f241 1"/>
              <a:gd name="f251" fmla="*/ f203 f241 1"/>
              <a:gd name="f252" fmla="+- f97 0 f242"/>
              <a:gd name="f253" fmla="+- f53 0 f243"/>
              <a:gd name="f254" fmla="*/ f208 f244 1"/>
              <a:gd name="f255" fmla="*/ f209 f244 1"/>
              <a:gd name="f256" fmla="?: f236 f236 f245"/>
              <a:gd name="f257" fmla="*/ f46 f246 1"/>
              <a:gd name="f258" fmla="*/ f89 f247 1"/>
              <a:gd name="f259" fmla="?: f239 f239 f248"/>
              <a:gd name="f260" fmla="?: f240 f240 f249"/>
              <a:gd name="f261" fmla="+- f103 0 f250"/>
              <a:gd name="f262" fmla="+- f53 0 f251"/>
              <a:gd name="f263" fmla="+- f103 0 f254"/>
              <a:gd name="f264" fmla="+- f53 0 f255"/>
              <a:gd name="f265" fmla="*/ f257 f257 1"/>
              <a:gd name="f266" fmla="*/ f258 f258 1"/>
              <a:gd name="f267" fmla="+- f265 f266 0"/>
              <a:gd name="f268" fmla="sqrt f267"/>
              <a:gd name="f269" fmla="*/ f98 1 f268"/>
              <a:gd name="f270" fmla="*/ f246 f269 1"/>
              <a:gd name="f271" fmla="*/ f247 f269 1"/>
              <a:gd name="f272" fmla="+- f97 0 f270"/>
              <a:gd name="f273" fmla="+- f53 0 f271"/>
            </a:gdLst>
            <a:ahLst>
              <a:ahXY gdRefX="f0" minX="f60" maxX="f51" gdRefY="" minY="0" maxY="0">
                <a:pos x="f68" y="f33"/>
              </a:ahXY>
              <a:ahXY gdRefX="f1" minX="f9" maxX="f10" gdRefY="" minY="0" maxY="0">
                <a:pos x="f34" y="f33"/>
              </a:ahXY>
              <a:ahXY gdRefX="" minX="0" maxX="0" gdRefY="f2" minY="f9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82" y="f40"/>
              </a:cxn>
              <a:cxn ang="f47">
                <a:pos x="f129" y="f48"/>
              </a:cxn>
              <a:cxn ang="f47">
                <a:pos x="f83" y="f40"/>
              </a:cxn>
              <a:cxn ang="f47">
                <a:pos x="f109" y="f42"/>
              </a:cxn>
              <a:cxn ang="f47">
                <a:pos x="f145" y="f48"/>
              </a:cxn>
            </a:cxnLst>
            <a:rect l="f95" t="f38" r="f102" b="f37"/>
            <a:pathLst>
              <a:path w="21600" h="21600" extrusionOk="0">
                <a:moveTo>
                  <a:pt x="f261" y="f262"/>
                </a:moveTo>
                <a:arcTo wR="f96" hR="f46" stAng="f184" swAng="f214"/>
                <a:moveTo>
                  <a:pt x="f252" y="f253"/>
                </a:moveTo>
                <a:arcTo wR="f89" hR="f46" stAng="f178" swAng="f207"/>
                <a:lnTo>
                  <a:pt x="f130" y="f29"/>
                </a:lnTo>
                <a:lnTo>
                  <a:pt x="f71" y="f9"/>
                </a:lnTo>
                <a:lnTo>
                  <a:pt x="f110" y="f29"/>
                </a:lnTo>
                <a:lnTo>
                  <a:pt x="f263" y="f264"/>
                </a:lnTo>
                <a:arcTo wR="f96" hR="f46" stAng="f190" swAng="f256"/>
                <a:lnTo>
                  <a:pt x="f272" y="f273"/>
                </a:lnTo>
                <a:arcTo wR="f89" hR="f46" stAng="f232" swAng="f259"/>
                <a:close/>
              </a:path>
              <a:path w="21600" h="21600" extrusionOk="0">
                <a:moveTo>
                  <a:pt x="f261" y="f262"/>
                </a:moveTo>
                <a:arcTo wR="f96" hR="f46" stAng="f184" swAng="f214"/>
                <a:lnTo>
                  <a:pt x="f252" y="f253"/>
                </a:lnTo>
                <a:arcTo wR="f89" hR="f46" stAng="f178" swAng="f260"/>
                <a:lnTo>
                  <a:pt x="f272" y="f273"/>
                </a:lnTo>
                <a:arcTo wR="f89" hR="f46" stAng="f232" swAng="f259"/>
              </a:path>
            </a:pathLst>
          </a:custGeom>
          <a:solidFill>
            <a:srgbClr val="0070C0"/>
          </a:solidFill>
          <a:ln w="12600">
            <a:solidFill>
              <a:srgbClr val="43729D"/>
            </a:solidFill>
            <a:prstDash val="solid"/>
            <a:miter/>
          </a:ln>
        </p:spPr>
        <p:txBody>
          <a:bodyPr lIns="90000" tIns="45000" rIns="90000" bIns="45000" anchor="ctr" compatLnSpc="0"/>
          <a:lstStyle/>
          <a:p>
            <a:pPr>
              <a:defRPr/>
            </a:pPr>
            <a:endParaRPr lang="ru-RU" sz="1400">
              <a:latin typeface="Arial"/>
              <a:ea typeface="Microsoft YaHei"/>
              <a:cs typeface="Mangal"/>
            </a:endParaRPr>
          </a:p>
        </p:txBody>
      </p:sp>
      <p:sp>
        <p:nvSpPr>
          <p:cNvPr id="14" name="Выгнутая вниз стрелка 33"/>
          <p:cNvSpPr/>
          <p:nvPr/>
        </p:nvSpPr>
        <p:spPr bwMode="auto">
          <a:xfrm flipV="1">
            <a:off x="7139968" y="1520050"/>
            <a:ext cx="1495426" cy="436082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10800"/>
              <a:gd name="f17" fmla="val 3375"/>
              <a:gd name="f18" fmla="+- 0 0 0"/>
              <a:gd name="f19" fmla="*/ f7 1 21600"/>
              <a:gd name="f20" fmla="*/ f8 1 21600"/>
              <a:gd name="f21" fmla="*/ f14 1 16384"/>
              <a:gd name="f22" fmla="*/ f15 1 16384"/>
              <a:gd name="f23" fmla="pin f9 f1 f10"/>
              <a:gd name="f24" fmla="pin 0 f2 f10"/>
              <a:gd name="f25" fmla="min f12 f10"/>
              <a:gd name="f26" fmla="max f12 f10"/>
              <a:gd name="f27" fmla="*/ f18 f4 1"/>
              <a:gd name="f28" fmla="val f23"/>
              <a:gd name="f29" fmla="val f24"/>
              <a:gd name="f30" fmla="+- f23 f23 0"/>
              <a:gd name="f31" fmla="*/ f24 1 21600"/>
              <a:gd name="f32" fmla="*/ f24 f24 1"/>
              <a:gd name="f33" fmla="*/ f9 f20 1"/>
              <a:gd name="f34" fmla="*/ f23 f19 1"/>
              <a:gd name="f35" fmla="*/ 21600 f19 1"/>
              <a:gd name="f36" fmla="*/ f24 f20 1"/>
              <a:gd name="f37" fmla="*/ f22 f20 1"/>
              <a:gd name="f38" fmla="*/ f21 f20 1"/>
              <a:gd name="f39" fmla="+- f26 0 f25"/>
              <a:gd name="f40" fmla="*/ 0 f20 1"/>
              <a:gd name="f41" fmla="*/ f27 1 f6"/>
              <a:gd name="f42" fmla="*/ f10 f20 1"/>
              <a:gd name="f43" fmla="+- f30 0 21600"/>
              <a:gd name="f44" fmla="*/ f31 f31 1"/>
              <a:gd name="f45" fmla="+- f13 0 f32"/>
              <a:gd name="f46" fmla="*/ f39 1 2"/>
              <a:gd name="f47" fmla="+- f41 0 f5"/>
              <a:gd name="f48" fmla="*/ f29 f20 1"/>
              <a:gd name="f49" fmla="+- f43 f23 0"/>
              <a:gd name="f50" fmla="+- 1 0 f44"/>
              <a:gd name="f51" fmla="+- f43 0 128"/>
              <a:gd name="f52" fmla="sqrt f45"/>
              <a:gd name="f53" fmla="+- f25 f46 0"/>
              <a:gd name="f54" fmla="sqrt f50"/>
              <a:gd name="f55" fmla="+- f52 21600 0"/>
              <a:gd name="f56" fmla="+- 0 0 f53"/>
              <a:gd name="f57" fmla="+- f10 0 f53"/>
              <a:gd name="f58" fmla="+- f29 0 f53"/>
              <a:gd name="f59" fmla="*/ f13 1 f55"/>
              <a:gd name="f60" fmla="+- f59 64 0"/>
              <a:gd name="f61" fmla="pin f60 f0 f51"/>
              <a:gd name="f62" fmla="+- f61 21600 0"/>
              <a:gd name="f63" fmla="+- f49 0 f61"/>
              <a:gd name="f64" fmla="+- 21600 f61 0"/>
              <a:gd name="f65" fmla="+- f43 0 f61"/>
              <a:gd name="f66" fmla="+- 21600 0 f61"/>
              <a:gd name="f67" fmla="*/ f61 1 2"/>
              <a:gd name="f68" fmla="*/ f61 f19 1"/>
              <a:gd name="f69" fmla="+- f62 0 f23"/>
              <a:gd name="f70" fmla="*/ f63 1 2"/>
              <a:gd name="f71" fmla="*/ f64 1 2"/>
              <a:gd name="f72" fmla="*/ f65 1 2"/>
              <a:gd name="f73" fmla="*/ f66 1 2"/>
              <a:gd name="f74" fmla="min f65 f28"/>
              <a:gd name="f75" fmla="max f65 f28"/>
              <a:gd name="f76" fmla="*/ f69 1 2"/>
              <a:gd name="f77" fmla="+- f71 128 0"/>
              <a:gd name="f78" fmla="*/ f73 1 f67"/>
              <a:gd name="f79" fmla="min 0 f69"/>
              <a:gd name="f80" fmla="max 0 f69"/>
              <a:gd name="f81" fmla="+- f75 0 f74"/>
              <a:gd name="f82" fmla="*/ f71 f19 1"/>
              <a:gd name="f83" fmla="*/ f72 f19 1"/>
              <a:gd name="f84" fmla="*/ f76 f54 1"/>
              <a:gd name="f85" fmla="+- f76 f70 0"/>
              <a:gd name="f86" fmla="*/ f78 f78 1"/>
              <a:gd name="f87" fmla="*/ f76 1 2"/>
              <a:gd name="f88" fmla="+- f80 0 f79"/>
              <a:gd name="f89" fmla="*/ f81 1 2"/>
              <a:gd name="f90" fmla="+- f76 f84 0"/>
              <a:gd name="f91" fmla="+- f70 f84 0"/>
              <a:gd name="f92" fmla="*/ f85 1 2"/>
              <a:gd name="f93" fmla="+- 1 0 f86"/>
              <a:gd name="f94" fmla="+- f23 0 f87"/>
              <a:gd name="f95" fmla="*/ f87 f19 1"/>
              <a:gd name="f96" fmla="*/ f88 1 2"/>
              <a:gd name="f97" fmla="+- f74 f89 0"/>
              <a:gd name="f98" fmla="*/ f89 f46 1"/>
              <a:gd name="f99" fmla="+- f90 f23 0"/>
              <a:gd name="f100" fmla="+- f92 0 f76"/>
              <a:gd name="f101" fmla="sqrt f93"/>
              <a:gd name="f102" fmla="*/ f94 f19 1"/>
              <a:gd name="f103" fmla="+- f79 f96 0"/>
              <a:gd name="f104" fmla="*/ f96 f46 1"/>
              <a:gd name="f105" fmla="+- f70 0 f97"/>
              <a:gd name="f106" fmla="+- f91 0 f97"/>
              <a:gd name="f107" fmla="+- f92 0 f97"/>
              <a:gd name="f108" fmla="+- f65 0 f97"/>
              <a:gd name="f109" fmla="*/ f92 f19 1"/>
              <a:gd name="f110" fmla="+- f99 0 21600"/>
              <a:gd name="f111" fmla="*/ f100 1 f76"/>
              <a:gd name="f112" fmla="*/ 21600 f101 1"/>
              <a:gd name="f113" fmla="+- 0 0 f103"/>
              <a:gd name="f114" fmla="+- f76 0 f103"/>
              <a:gd name="f115" fmla="at2 f105 f57"/>
              <a:gd name="f116" fmla="at2 f106 f58"/>
              <a:gd name="f117" fmla="+- f90 0 f103"/>
              <a:gd name="f118" fmla="+- f92 0 f103"/>
              <a:gd name="f119" fmla="at2 f108 f56"/>
              <a:gd name="f120" fmla="+- f110 21600 0"/>
              <a:gd name="f121" fmla="*/ f111 f111 1"/>
              <a:gd name="f122" fmla="+- f112 0 64"/>
              <a:gd name="f123" fmla="at2 f113 f56"/>
              <a:gd name="f124" fmla="at2 f114 f57"/>
              <a:gd name="f125" fmla="+- f115 f5 0"/>
              <a:gd name="f126" fmla="+- f116 f5 0"/>
              <a:gd name="f127" fmla="at2 f117 f58"/>
              <a:gd name="f128" fmla="+- f119 f5 0"/>
              <a:gd name="f129" fmla="*/ f110 f19 1"/>
              <a:gd name="f130" fmla="+- f120 0 f61"/>
              <a:gd name="f131" fmla="+- 1 0 f121"/>
              <a:gd name="f132" fmla="+- f123 f5 0"/>
              <a:gd name="f133" fmla="+- f124 f5 0"/>
              <a:gd name="f134" fmla="*/ f125 f11 1"/>
              <a:gd name="f135" fmla="*/ f126 f11 1"/>
              <a:gd name="f136" fmla="+- f127 f5 0"/>
              <a:gd name="f137" fmla="*/ f128 f11 1"/>
              <a:gd name="f138" fmla="sqrt f131"/>
              <a:gd name="f139" fmla="*/ f132 f11 1"/>
              <a:gd name="f140" fmla="*/ f133 f11 1"/>
              <a:gd name="f141" fmla="*/ f134 1 f4"/>
              <a:gd name="f142" fmla="*/ f135 1 f4"/>
              <a:gd name="f143" fmla="*/ f136 f11 1"/>
              <a:gd name="f144" fmla="*/ f137 1 f4"/>
              <a:gd name="f145" fmla="*/ f130 f19 1"/>
              <a:gd name="f146" fmla="*/ 21600 f138 1"/>
              <a:gd name="f147" fmla="*/ f139 1 f4"/>
              <a:gd name="f148" fmla="*/ f140 1 f4"/>
              <a:gd name="f149" fmla="+- 0 0 f141"/>
              <a:gd name="f150" fmla="+- 0 0 f142"/>
              <a:gd name="f151" fmla="*/ f143 1 f4"/>
              <a:gd name="f152" fmla="+- 0 0 f144"/>
              <a:gd name="f153" fmla="+- 0 0 f147"/>
              <a:gd name="f154" fmla="+- 0 0 f148"/>
              <a:gd name="f155" fmla="+- 0 0 f149"/>
              <a:gd name="f156" fmla="+- 0 0 f150"/>
              <a:gd name="f157" fmla="+- f146 0 f53"/>
              <a:gd name="f158" fmla="+- 0 0 f151"/>
              <a:gd name="f159" fmla="+- 0 0 f152"/>
              <a:gd name="f160" fmla="+- 0 0 f153"/>
              <a:gd name="f161" fmla="+- 0 0 f154"/>
              <a:gd name="f162" fmla="*/ f155 f4 1"/>
              <a:gd name="f163" fmla="*/ f156 f4 1"/>
              <a:gd name="f164" fmla="at2 f118 f157"/>
              <a:gd name="f165" fmla="+- 0 0 f158"/>
              <a:gd name="f166" fmla="at2 f107 f157"/>
              <a:gd name="f167" fmla="*/ f159 f4 1"/>
              <a:gd name="f168" fmla="*/ f160 f4 1"/>
              <a:gd name="f169" fmla="*/ f161 f4 1"/>
              <a:gd name="f170" fmla="*/ f162 1 f11"/>
              <a:gd name="f171" fmla="*/ f163 1 f11"/>
              <a:gd name="f172" fmla="+- f164 f5 0"/>
              <a:gd name="f173" fmla="*/ f165 f4 1"/>
              <a:gd name="f174" fmla="+- f166 f5 0"/>
              <a:gd name="f175" fmla="*/ f167 1 f11"/>
              <a:gd name="f176" fmla="*/ f168 1 f11"/>
              <a:gd name="f177" fmla="*/ f169 1 f11"/>
              <a:gd name="f178" fmla="+- f170 0 f5"/>
              <a:gd name="f179" fmla="+- f171 0 f5"/>
              <a:gd name="f180" fmla="*/ f172 f11 1"/>
              <a:gd name="f181" fmla="*/ f173 1 f11"/>
              <a:gd name="f182" fmla="*/ f174 f11 1"/>
              <a:gd name="f183" fmla="+- f175 0 f5"/>
              <a:gd name="f184" fmla="+- f176 0 f5"/>
              <a:gd name="f185" fmla="+- f177 0 f5"/>
              <a:gd name="f186" fmla="cos 1 f178"/>
              <a:gd name="f187" fmla="sin 1 f178"/>
              <a:gd name="f188" fmla="+- f179 0 f178"/>
              <a:gd name="f189" fmla="*/ f180 1 f4"/>
              <a:gd name="f190" fmla="+- f181 0 f5"/>
              <a:gd name="f191" fmla="*/ f182 1 f4"/>
              <a:gd name="f192" fmla="cos 1 f184"/>
              <a:gd name="f193" fmla="sin 1 f184"/>
              <a:gd name="f194" fmla="+- f185 0 f184"/>
              <a:gd name="f195" fmla="+- 0 0 f186"/>
              <a:gd name="f196" fmla="+- 0 0 f187"/>
              <a:gd name="f197" fmla="+- f188 0 f3"/>
              <a:gd name="f198" fmla="+- 0 0 f189"/>
              <a:gd name="f199" fmla="cos 1 f190"/>
              <a:gd name="f200" fmla="sin 1 f190"/>
              <a:gd name="f201" fmla="+- 0 0 f191"/>
              <a:gd name="f202" fmla="+- 0 0 f192"/>
              <a:gd name="f203" fmla="+- 0 0 f193"/>
              <a:gd name="f204" fmla="+- f194 0 f3"/>
              <a:gd name="f205" fmla="*/ f46 f195 1"/>
              <a:gd name="f206" fmla="*/ f89 f196 1"/>
              <a:gd name="f207" fmla="?: f188 f197 f188"/>
              <a:gd name="f208" fmla="+- 0 0 f199"/>
              <a:gd name="f209" fmla="+- 0 0 f200"/>
              <a:gd name="f210" fmla="+- 0 0 f198"/>
              <a:gd name="f211" fmla="+- 0 0 f201"/>
              <a:gd name="f212" fmla="*/ f46 f202 1"/>
              <a:gd name="f213" fmla="*/ f96 f203 1"/>
              <a:gd name="f214" fmla="?: f194 f204 f194"/>
              <a:gd name="f215" fmla="*/ f205 f205 1"/>
              <a:gd name="f216" fmla="*/ f206 f206 1"/>
              <a:gd name="f217" fmla="*/ f46 f208 1"/>
              <a:gd name="f218" fmla="*/ f96 f209 1"/>
              <a:gd name="f219" fmla="*/ f210 f4 1"/>
              <a:gd name="f220" fmla="*/ f211 f4 1"/>
              <a:gd name="f221" fmla="*/ f212 f212 1"/>
              <a:gd name="f222" fmla="*/ f213 f213 1"/>
              <a:gd name="f223" fmla="+- f215 f216 0"/>
              <a:gd name="f224" fmla="*/ f217 f217 1"/>
              <a:gd name="f225" fmla="*/ f218 f218 1"/>
              <a:gd name="f226" fmla="*/ f219 1 f11"/>
              <a:gd name="f227" fmla="*/ f220 1 f11"/>
              <a:gd name="f228" fmla="+- f221 f222 0"/>
              <a:gd name="f229" fmla="sqrt f223"/>
              <a:gd name="f230" fmla="+- f224 f225 0"/>
              <a:gd name="f231" fmla="+- f226 0 f5"/>
              <a:gd name="f232" fmla="+- f227 0 f5"/>
              <a:gd name="f233" fmla="sqrt f228"/>
              <a:gd name="f234" fmla="*/ f98 1 f229"/>
              <a:gd name="f235" fmla="sqrt f230"/>
              <a:gd name="f236" fmla="+- f231 0 f190"/>
              <a:gd name="f237" fmla="cos 1 f232"/>
              <a:gd name="f238" fmla="sin 1 f232"/>
              <a:gd name="f239" fmla="+- f183 0 f232"/>
              <a:gd name="f240" fmla="+- f232 0 f178"/>
              <a:gd name="f241" fmla="*/ f104 1 f233"/>
              <a:gd name="f242" fmla="*/ f195 f234 1"/>
              <a:gd name="f243" fmla="*/ f196 f234 1"/>
              <a:gd name="f244" fmla="*/ f104 1 f235"/>
              <a:gd name="f245" fmla="+- f236 f3 0"/>
              <a:gd name="f246" fmla="+- 0 0 f237"/>
              <a:gd name="f247" fmla="+- 0 0 f238"/>
              <a:gd name="f248" fmla="+- f239 f3 0"/>
              <a:gd name="f249" fmla="+- f240 f3 0"/>
              <a:gd name="f250" fmla="*/ f202 f241 1"/>
              <a:gd name="f251" fmla="*/ f203 f241 1"/>
              <a:gd name="f252" fmla="+- f97 0 f242"/>
              <a:gd name="f253" fmla="+- f53 0 f243"/>
              <a:gd name="f254" fmla="*/ f208 f244 1"/>
              <a:gd name="f255" fmla="*/ f209 f244 1"/>
              <a:gd name="f256" fmla="?: f236 f236 f245"/>
              <a:gd name="f257" fmla="*/ f46 f246 1"/>
              <a:gd name="f258" fmla="*/ f89 f247 1"/>
              <a:gd name="f259" fmla="?: f239 f239 f248"/>
              <a:gd name="f260" fmla="?: f240 f240 f249"/>
              <a:gd name="f261" fmla="+- f103 0 f250"/>
              <a:gd name="f262" fmla="+- f53 0 f251"/>
              <a:gd name="f263" fmla="+- f103 0 f254"/>
              <a:gd name="f264" fmla="+- f53 0 f255"/>
              <a:gd name="f265" fmla="*/ f257 f257 1"/>
              <a:gd name="f266" fmla="*/ f258 f258 1"/>
              <a:gd name="f267" fmla="+- f265 f266 0"/>
              <a:gd name="f268" fmla="sqrt f267"/>
              <a:gd name="f269" fmla="*/ f98 1 f268"/>
              <a:gd name="f270" fmla="*/ f246 f269 1"/>
              <a:gd name="f271" fmla="*/ f247 f269 1"/>
              <a:gd name="f272" fmla="+- f97 0 f270"/>
              <a:gd name="f273" fmla="+- f53 0 f271"/>
            </a:gdLst>
            <a:ahLst>
              <a:ahXY gdRefX="f0" minX="f60" maxX="f51" gdRefY="" minY="0" maxY="0">
                <a:pos x="f68" y="f33"/>
              </a:ahXY>
              <a:ahXY gdRefX="f1" minX="f9" maxX="f10" gdRefY="" minY="0" maxY="0">
                <a:pos x="f34" y="f33"/>
              </a:ahXY>
              <a:ahXY gdRefX="" minX="0" maxX="0" gdRefY="f2" minY="f9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82" y="f40"/>
              </a:cxn>
              <a:cxn ang="f47">
                <a:pos x="f129" y="f48"/>
              </a:cxn>
              <a:cxn ang="f47">
                <a:pos x="f83" y="f40"/>
              </a:cxn>
              <a:cxn ang="f47">
                <a:pos x="f109" y="f42"/>
              </a:cxn>
              <a:cxn ang="f47">
                <a:pos x="f145" y="f48"/>
              </a:cxn>
            </a:cxnLst>
            <a:rect l="f95" t="f38" r="f102" b="f37"/>
            <a:pathLst>
              <a:path w="21600" h="21600" extrusionOk="0">
                <a:moveTo>
                  <a:pt x="f261" y="f262"/>
                </a:moveTo>
                <a:arcTo wR="f96" hR="f46" stAng="f184" swAng="f214"/>
                <a:moveTo>
                  <a:pt x="f252" y="f253"/>
                </a:moveTo>
                <a:arcTo wR="f89" hR="f46" stAng="f178" swAng="f207"/>
                <a:lnTo>
                  <a:pt x="f130" y="f29"/>
                </a:lnTo>
                <a:lnTo>
                  <a:pt x="f71" y="f9"/>
                </a:lnTo>
                <a:lnTo>
                  <a:pt x="f110" y="f29"/>
                </a:lnTo>
                <a:lnTo>
                  <a:pt x="f263" y="f264"/>
                </a:lnTo>
                <a:arcTo wR="f96" hR="f46" stAng="f190" swAng="f256"/>
                <a:lnTo>
                  <a:pt x="f272" y="f273"/>
                </a:lnTo>
                <a:arcTo wR="f89" hR="f46" stAng="f232" swAng="f259"/>
                <a:close/>
              </a:path>
              <a:path w="21600" h="21600" extrusionOk="0">
                <a:moveTo>
                  <a:pt x="f261" y="f262"/>
                </a:moveTo>
                <a:arcTo wR="f96" hR="f46" stAng="f184" swAng="f214"/>
                <a:lnTo>
                  <a:pt x="f252" y="f253"/>
                </a:lnTo>
                <a:arcTo wR="f89" hR="f46" stAng="f178" swAng="f260"/>
                <a:lnTo>
                  <a:pt x="f272" y="f273"/>
                </a:lnTo>
                <a:arcTo wR="f89" hR="f46" stAng="f232" swAng="f259"/>
              </a:path>
            </a:pathLst>
          </a:custGeom>
          <a:solidFill>
            <a:srgbClr val="0070C0"/>
          </a:solidFill>
          <a:ln w="12600">
            <a:solidFill>
              <a:srgbClr val="43729D"/>
            </a:solidFill>
            <a:prstDash val="solid"/>
            <a:miter/>
          </a:ln>
        </p:spPr>
        <p:txBody>
          <a:bodyPr lIns="90000" tIns="45000" rIns="90000" bIns="45000" anchor="ctr" compatLnSpc="0"/>
          <a:lstStyle/>
          <a:p>
            <a:pPr>
              <a:defRPr/>
            </a:pPr>
            <a:endParaRPr lang="ru-RU" sz="1400">
              <a:latin typeface="Arial"/>
              <a:ea typeface="Microsoft YaHei"/>
              <a:cs typeface="Mangal"/>
            </a:endParaRPr>
          </a:p>
        </p:txBody>
      </p:sp>
      <p:sp>
        <p:nvSpPr>
          <p:cNvPr id="15" name="Выгнутая вниз стрелка 33"/>
          <p:cNvSpPr/>
          <p:nvPr/>
        </p:nvSpPr>
        <p:spPr bwMode="auto">
          <a:xfrm rot="18024054" flipV="1">
            <a:off x="108363" y="2586873"/>
            <a:ext cx="1411616" cy="436082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10800"/>
              <a:gd name="f17" fmla="val 3375"/>
              <a:gd name="f18" fmla="+- 0 0 0"/>
              <a:gd name="f19" fmla="*/ f7 1 21600"/>
              <a:gd name="f20" fmla="*/ f8 1 21600"/>
              <a:gd name="f21" fmla="*/ f14 1 16384"/>
              <a:gd name="f22" fmla="*/ f15 1 16384"/>
              <a:gd name="f23" fmla="pin f9 f1 f10"/>
              <a:gd name="f24" fmla="pin 0 f2 f10"/>
              <a:gd name="f25" fmla="min f12 f10"/>
              <a:gd name="f26" fmla="max f12 f10"/>
              <a:gd name="f27" fmla="*/ f18 f4 1"/>
              <a:gd name="f28" fmla="val f23"/>
              <a:gd name="f29" fmla="val f24"/>
              <a:gd name="f30" fmla="+- f23 f23 0"/>
              <a:gd name="f31" fmla="*/ f24 1 21600"/>
              <a:gd name="f32" fmla="*/ f24 f24 1"/>
              <a:gd name="f33" fmla="*/ f9 f20 1"/>
              <a:gd name="f34" fmla="*/ f23 f19 1"/>
              <a:gd name="f35" fmla="*/ 21600 f19 1"/>
              <a:gd name="f36" fmla="*/ f24 f20 1"/>
              <a:gd name="f37" fmla="*/ f22 f20 1"/>
              <a:gd name="f38" fmla="*/ f21 f20 1"/>
              <a:gd name="f39" fmla="+- f26 0 f25"/>
              <a:gd name="f40" fmla="*/ 0 f20 1"/>
              <a:gd name="f41" fmla="*/ f27 1 f6"/>
              <a:gd name="f42" fmla="*/ f10 f20 1"/>
              <a:gd name="f43" fmla="+- f30 0 21600"/>
              <a:gd name="f44" fmla="*/ f31 f31 1"/>
              <a:gd name="f45" fmla="+- f13 0 f32"/>
              <a:gd name="f46" fmla="*/ f39 1 2"/>
              <a:gd name="f47" fmla="+- f41 0 f5"/>
              <a:gd name="f48" fmla="*/ f29 f20 1"/>
              <a:gd name="f49" fmla="+- f43 f23 0"/>
              <a:gd name="f50" fmla="+- 1 0 f44"/>
              <a:gd name="f51" fmla="+- f43 0 128"/>
              <a:gd name="f52" fmla="sqrt f45"/>
              <a:gd name="f53" fmla="+- f25 f46 0"/>
              <a:gd name="f54" fmla="sqrt f50"/>
              <a:gd name="f55" fmla="+- f52 21600 0"/>
              <a:gd name="f56" fmla="+- 0 0 f53"/>
              <a:gd name="f57" fmla="+- f10 0 f53"/>
              <a:gd name="f58" fmla="+- f29 0 f53"/>
              <a:gd name="f59" fmla="*/ f13 1 f55"/>
              <a:gd name="f60" fmla="+- f59 64 0"/>
              <a:gd name="f61" fmla="pin f60 f0 f51"/>
              <a:gd name="f62" fmla="+- f61 21600 0"/>
              <a:gd name="f63" fmla="+- f49 0 f61"/>
              <a:gd name="f64" fmla="+- 21600 f61 0"/>
              <a:gd name="f65" fmla="+- f43 0 f61"/>
              <a:gd name="f66" fmla="+- 21600 0 f61"/>
              <a:gd name="f67" fmla="*/ f61 1 2"/>
              <a:gd name="f68" fmla="*/ f61 f19 1"/>
              <a:gd name="f69" fmla="+- f62 0 f23"/>
              <a:gd name="f70" fmla="*/ f63 1 2"/>
              <a:gd name="f71" fmla="*/ f64 1 2"/>
              <a:gd name="f72" fmla="*/ f65 1 2"/>
              <a:gd name="f73" fmla="*/ f66 1 2"/>
              <a:gd name="f74" fmla="min f65 f28"/>
              <a:gd name="f75" fmla="max f65 f28"/>
              <a:gd name="f76" fmla="*/ f69 1 2"/>
              <a:gd name="f77" fmla="+- f71 128 0"/>
              <a:gd name="f78" fmla="*/ f73 1 f67"/>
              <a:gd name="f79" fmla="min 0 f69"/>
              <a:gd name="f80" fmla="max 0 f69"/>
              <a:gd name="f81" fmla="+- f75 0 f74"/>
              <a:gd name="f82" fmla="*/ f71 f19 1"/>
              <a:gd name="f83" fmla="*/ f72 f19 1"/>
              <a:gd name="f84" fmla="*/ f76 f54 1"/>
              <a:gd name="f85" fmla="+- f76 f70 0"/>
              <a:gd name="f86" fmla="*/ f78 f78 1"/>
              <a:gd name="f87" fmla="*/ f76 1 2"/>
              <a:gd name="f88" fmla="+- f80 0 f79"/>
              <a:gd name="f89" fmla="*/ f81 1 2"/>
              <a:gd name="f90" fmla="+- f76 f84 0"/>
              <a:gd name="f91" fmla="+- f70 f84 0"/>
              <a:gd name="f92" fmla="*/ f85 1 2"/>
              <a:gd name="f93" fmla="+- 1 0 f86"/>
              <a:gd name="f94" fmla="+- f23 0 f87"/>
              <a:gd name="f95" fmla="*/ f87 f19 1"/>
              <a:gd name="f96" fmla="*/ f88 1 2"/>
              <a:gd name="f97" fmla="+- f74 f89 0"/>
              <a:gd name="f98" fmla="*/ f89 f46 1"/>
              <a:gd name="f99" fmla="+- f90 f23 0"/>
              <a:gd name="f100" fmla="+- f92 0 f76"/>
              <a:gd name="f101" fmla="sqrt f93"/>
              <a:gd name="f102" fmla="*/ f94 f19 1"/>
              <a:gd name="f103" fmla="+- f79 f96 0"/>
              <a:gd name="f104" fmla="*/ f96 f46 1"/>
              <a:gd name="f105" fmla="+- f70 0 f97"/>
              <a:gd name="f106" fmla="+- f91 0 f97"/>
              <a:gd name="f107" fmla="+- f92 0 f97"/>
              <a:gd name="f108" fmla="+- f65 0 f97"/>
              <a:gd name="f109" fmla="*/ f92 f19 1"/>
              <a:gd name="f110" fmla="+- f99 0 21600"/>
              <a:gd name="f111" fmla="*/ f100 1 f76"/>
              <a:gd name="f112" fmla="*/ 21600 f101 1"/>
              <a:gd name="f113" fmla="+- 0 0 f103"/>
              <a:gd name="f114" fmla="+- f76 0 f103"/>
              <a:gd name="f115" fmla="at2 f105 f57"/>
              <a:gd name="f116" fmla="at2 f106 f58"/>
              <a:gd name="f117" fmla="+- f90 0 f103"/>
              <a:gd name="f118" fmla="+- f92 0 f103"/>
              <a:gd name="f119" fmla="at2 f108 f56"/>
              <a:gd name="f120" fmla="+- f110 21600 0"/>
              <a:gd name="f121" fmla="*/ f111 f111 1"/>
              <a:gd name="f122" fmla="+- f112 0 64"/>
              <a:gd name="f123" fmla="at2 f113 f56"/>
              <a:gd name="f124" fmla="at2 f114 f57"/>
              <a:gd name="f125" fmla="+- f115 f5 0"/>
              <a:gd name="f126" fmla="+- f116 f5 0"/>
              <a:gd name="f127" fmla="at2 f117 f58"/>
              <a:gd name="f128" fmla="+- f119 f5 0"/>
              <a:gd name="f129" fmla="*/ f110 f19 1"/>
              <a:gd name="f130" fmla="+- f120 0 f61"/>
              <a:gd name="f131" fmla="+- 1 0 f121"/>
              <a:gd name="f132" fmla="+- f123 f5 0"/>
              <a:gd name="f133" fmla="+- f124 f5 0"/>
              <a:gd name="f134" fmla="*/ f125 f11 1"/>
              <a:gd name="f135" fmla="*/ f126 f11 1"/>
              <a:gd name="f136" fmla="+- f127 f5 0"/>
              <a:gd name="f137" fmla="*/ f128 f11 1"/>
              <a:gd name="f138" fmla="sqrt f131"/>
              <a:gd name="f139" fmla="*/ f132 f11 1"/>
              <a:gd name="f140" fmla="*/ f133 f11 1"/>
              <a:gd name="f141" fmla="*/ f134 1 f4"/>
              <a:gd name="f142" fmla="*/ f135 1 f4"/>
              <a:gd name="f143" fmla="*/ f136 f11 1"/>
              <a:gd name="f144" fmla="*/ f137 1 f4"/>
              <a:gd name="f145" fmla="*/ f130 f19 1"/>
              <a:gd name="f146" fmla="*/ 21600 f138 1"/>
              <a:gd name="f147" fmla="*/ f139 1 f4"/>
              <a:gd name="f148" fmla="*/ f140 1 f4"/>
              <a:gd name="f149" fmla="+- 0 0 f141"/>
              <a:gd name="f150" fmla="+- 0 0 f142"/>
              <a:gd name="f151" fmla="*/ f143 1 f4"/>
              <a:gd name="f152" fmla="+- 0 0 f144"/>
              <a:gd name="f153" fmla="+- 0 0 f147"/>
              <a:gd name="f154" fmla="+- 0 0 f148"/>
              <a:gd name="f155" fmla="+- 0 0 f149"/>
              <a:gd name="f156" fmla="+- 0 0 f150"/>
              <a:gd name="f157" fmla="+- f146 0 f53"/>
              <a:gd name="f158" fmla="+- 0 0 f151"/>
              <a:gd name="f159" fmla="+- 0 0 f152"/>
              <a:gd name="f160" fmla="+- 0 0 f153"/>
              <a:gd name="f161" fmla="+- 0 0 f154"/>
              <a:gd name="f162" fmla="*/ f155 f4 1"/>
              <a:gd name="f163" fmla="*/ f156 f4 1"/>
              <a:gd name="f164" fmla="at2 f118 f157"/>
              <a:gd name="f165" fmla="+- 0 0 f158"/>
              <a:gd name="f166" fmla="at2 f107 f157"/>
              <a:gd name="f167" fmla="*/ f159 f4 1"/>
              <a:gd name="f168" fmla="*/ f160 f4 1"/>
              <a:gd name="f169" fmla="*/ f161 f4 1"/>
              <a:gd name="f170" fmla="*/ f162 1 f11"/>
              <a:gd name="f171" fmla="*/ f163 1 f11"/>
              <a:gd name="f172" fmla="+- f164 f5 0"/>
              <a:gd name="f173" fmla="*/ f165 f4 1"/>
              <a:gd name="f174" fmla="+- f166 f5 0"/>
              <a:gd name="f175" fmla="*/ f167 1 f11"/>
              <a:gd name="f176" fmla="*/ f168 1 f11"/>
              <a:gd name="f177" fmla="*/ f169 1 f11"/>
              <a:gd name="f178" fmla="+- f170 0 f5"/>
              <a:gd name="f179" fmla="+- f171 0 f5"/>
              <a:gd name="f180" fmla="*/ f172 f11 1"/>
              <a:gd name="f181" fmla="*/ f173 1 f11"/>
              <a:gd name="f182" fmla="*/ f174 f11 1"/>
              <a:gd name="f183" fmla="+- f175 0 f5"/>
              <a:gd name="f184" fmla="+- f176 0 f5"/>
              <a:gd name="f185" fmla="+- f177 0 f5"/>
              <a:gd name="f186" fmla="cos 1 f178"/>
              <a:gd name="f187" fmla="sin 1 f178"/>
              <a:gd name="f188" fmla="+- f179 0 f178"/>
              <a:gd name="f189" fmla="*/ f180 1 f4"/>
              <a:gd name="f190" fmla="+- f181 0 f5"/>
              <a:gd name="f191" fmla="*/ f182 1 f4"/>
              <a:gd name="f192" fmla="cos 1 f184"/>
              <a:gd name="f193" fmla="sin 1 f184"/>
              <a:gd name="f194" fmla="+- f185 0 f184"/>
              <a:gd name="f195" fmla="+- 0 0 f186"/>
              <a:gd name="f196" fmla="+- 0 0 f187"/>
              <a:gd name="f197" fmla="+- f188 0 f3"/>
              <a:gd name="f198" fmla="+- 0 0 f189"/>
              <a:gd name="f199" fmla="cos 1 f190"/>
              <a:gd name="f200" fmla="sin 1 f190"/>
              <a:gd name="f201" fmla="+- 0 0 f191"/>
              <a:gd name="f202" fmla="+- 0 0 f192"/>
              <a:gd name="f203" fmla="+- 0 0 f193"/>
              <a:gd name="f204" fmla="+- f194 0 f3"/>
              <a:gd name="f205" fmla="*/ f46 f195 1"/>
              <a:gd name="f206" fmla="*/ f89 f196 1"/>
              <a:gd name="f207" fmla="?: f188 f197 f188"/>
              <a:gd name="f208" fmla="+- 0 0 f199"/>
              <a:gd name="f209" fmla="+- 0 0 f200"/>
              <a:gd name="f210" fmla="+- 0 0 f198"/>
              <a:gd name="f211" fmla="+- 0 0 f201"/>
              <a:gd name="f212" fmla="*/ f46 f202 1"/>
              <a:gd name="f213" fmla="*/ f96 f203 1"/>
              <a:gd name="f214" fmla="?: f194 f204 f194"/>
              <a:gd name="f215" fmla="*/ f205 f205 1"/>
              <a:gd name="f216" fmla="*/ f206 f206 1"/>
              <a:gd name="f217" fmla="*/ f46 f208 1"/>
              <a:gd name="f218" fmla="*/ f96 f209 1"/>
              <a:gd name="f219" fmla="*/ f210 f4 1"/>
              <a:gd name="f220" fmla="*/ f211 f4 1"/>
              <a:gd name="f221" fmla="*/ f212 f212 1"/>
              <a:gd name="f222" fmla="*/ f213 f213 1"/>
              <a:gd name="f223" fmla="+- f215 f216 0"/>
              <a:gd name="f224" fmla="*/ f217 f217 1"/>
              <a:gd name="f225" fmla="*/ f218 f218 1"/>
              <a:gd name="f226" fmla="*/ f219 1 f11"/>
              <a:gd name="f227" fmla="*/ f220 1 f11"/>
              <a:gd name="f228" fmla="+- f221 f222 0"/>
              <a:gd name="f229" fmla="sqrt f223"/>
              <a:gd name="f230" fmla="+- f224 f225 0"/>
              <a:gd name="f231" fmla="+- f226 0 f5"/>
              <a:gd name="f232" fmla="+- f227 0 f5"/>
              <a:gd name="f233" fmla="sqrt f228"/>
              <a:gd name="f234" fmla="*/ f98 1 f229"/>
              <a:gd name="f235" fmla="sqrt f230"/>
              <a:gd name="f236" fmla="+- f231 0 f190"/>
              <a:gd name="f237" fmla="cos 1 f232"/>
              <a:gd name="f238" fmla="sin 1 f232"/>
              <a:gd name="f239" fmla="+- f183 0 f232"/>
              <a:gd name="f240" fmla="+- f232 0 f178"/>
              <a:gd name="f241" fmla="*/ f104 1 f233"/>
              <a:gd name="f242" fmla="*/ f195 f234 1"/>
              <a:gd name="f243" fmla="*/ f196 f234 1"/>
              <a:gd name="f244" fmla="*/ f104 1 f235"/>
              <a:gd name="f245" fmla="+- f236 f3 0"/>
              <a:gd name="f246" fmla="+- 0 0 f237"/>
              <a:gd name="f247" fmla="+- 0 0 f238"/>
              <a:gd name="f248" fmla="+- f239 f3 0"/>
              <a:gd name="f249" fmla="+- f240 f3 0"/>
              <a:gd name="f250" fmla="*/ f202 f241 1"/>
              <a:gd name="f251" fmla="*/ f203 f241 1"/>
              <a:gd name="f252" fmla="+- f97 0 f242"/>
              <a:gd name="f253" fmla="+- f53 0 f243"/>
              <a:gd name="f254" fmla="*/ f208 f244 1"/>
              <a:gd name="f255" fmla="*/ f209 f244 1"/>
              <a:gd name="f256" fmla="?: f236 f236 f245"/>
              <a:gd name="f257" fmla="*/ f46 f246 1"/>
              <a:gd name="f258" fmla="*/ f89 f247 1"/>
              <a:gd name="f259" fmla="?: f239 f239 f248"/>
              <a:gd name="f260" fmla="?: f240 f240 f249"/>
              <a:gd name="f261" fmla="+- f103 0 f250"/>
              <a:gd name="f262" fmla="+- f53 0 f251"/>
              <a:gd name="f263" fmla="+- f103 0 f254"/>
              <a:gd name="f264" fmla="+- f53 0 f255"/>
              <a:gd name="f265" fmla="*/ f257 f257 1"/>
              <a:gd name="f266" fmla="*/ f258 f258 1"/>
              <a:gd name="f267" fmla="+- f265 f266 0"/>
              <a:gd name="f268" fmla="sqrt f267"/>
              <a:gd name="f269" fmla="*/ f98 1 f268"/>
              <a:gd name="f270" fmla="*/ f246 f269 1"/>
              <a:gd name="f271" fmla="*/ f247 f269 1"/>
              <a:gd name="f272" fmla="+- f97 0 f270"/>
              <a:gd name="f273" fmla="+- f53 0 f271"/>
            </a:gdLst>
            <a:ahLst>
              <a:ahXY gdRefX="f0" minX="f60" maxX="f51" gdRefY="" minY="0" maxY="0">
                <a:pos x="f68" y="f33"/>
              </a:ahXY>
              <a:ahXY gdRefX="f1" minX="f9" maxX="f10" gdRefY="" minY="0" maxY="0">
                <a:pos x="f34" y="f33"/>
              </a:ahXY>
              <a:ahXY gdRefX="" minX="0" maxX="0" gdRefY="f2" minY="f9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82" y="f40"/>
              </a:cxn>
              <a:cxn ang="f47">
                <a:pos x="f129" y="f48"/>
              </a:cxn>
              <a:cxn ang="f47">
                <a:pos x="f83" y="f40"/>
              </a:cxn>
              <a:cxn ang="f47">
                <a:pos x="f109" y="f42"/>
              </a:cxn>
              <a:cxn ang="f47">
                <a:pos x="f145" y="f48"/>
              </a:cxn>
            </a:cxnLst>
            <a:rect l="f95" t="f38" r="f102" b="f37"/>
            <a:pathLst>
              <a:path w="21600" h="21600" extrusionOk="0">
                <a:moveTo>
                  <a:pt x="f261" y="f262"/>
                </a:moveTo>
                <a:arcTo wR="f96" hR="f46" stAng="f184" swAng="f214"/>
                <a:moveTo>
                  <a:pt x="f252" y="f253"/>
                </a:moveTo>
                <a:arcTo wR="f89" hR="f46" stAng="f178" swAng="f207"/>
                <a:lnTo>
                  <a:pt x="f130" y="f29"/>
                </a:lnTo>
                <a:lnTo>
                  <a:pt x="f71" y="f9"/>
                </a:lnTo>
                <a:lnTo>
                  <a:pt x="f110" y="f29"/>
                </a:lnTo>
                <a:lnTo>
                  <a:pt x="f263" y="f264"/>
                </a:lnTo>
                <a:arcTo wR="f96" hR="f46" stAng="f190" swAng="f256"/>
                <a:lnTo>
                  <a:pt x="f272" y="f273"/>
                </a:lnTo>
                <a:arcTo wR="f89" hR="f46" stAng="f232" swAng="f259"/>
                <a:close/>
              </a:path>
              <a:path w="21600" h="21600" extrusionOk="0">
                <a:moveTo>
                  <a:pt x="f261" y="f262"/>
                </a:moveTo>
                <a:arcTo wR="f96" hR="f46" stAng="f184" swAng="f214"/>
                <a:lnTo>
                  <a:pt x="f252" y="f253"/>
                </a:lnTo>
                <a:arcTo wR="f89" hR="f46" stAng="f178" swAng="f260"/>
                <a:lnTo>
                  <a:pt x="f272" y="f273"/>
                </a:lnTo>
                <a:arcTo wR="f89" hR="f46" stAng="f232" swAng="f259"/>
              </a:path>
            </a:pathLst>
          </a:custGeom>
          <a:solidFill>
            <a:srgbClr val="0070C0"/>
          </a:solidFill>
          <a:ln w="12600">
            <a:solidFill>
              <a:srgbClr val="43729D"/>
            </a:solidFill>
            <a:prstDash val="solid"/>
            <a:miter/>
          </a:ln>
        </p:spPr>
        <p:txBody>
          <a:bodyPr lIns="90000" tIns="45000" rIns="90000" bIns="45000" anchor="ctr" compatLnSpc="0"/>
          <a:lstStyle/>
          <a:p>
            <a:pPr>
              <a:defRPr/>
            </a:pPr>
            <a:endParaRPr lang="ru-RU" sz="1400">
              <a:latin typeface="Arial"/>
              <a:ea typeface="Microsoft YaHei"/>
              <a:cs typeface="Mangal"/>
            </a:endParaRPr>
          </a:p>
        </p:txBody>
      </p:sp>
      <p:sp>
        <p:nvSpPr>
          <p:cNvPr id="16" name="Прямоугольник 31"/>
          <p:cNvSpPr/>
          <p:nvPr/>
        </p:nvSpPr>
        <p:spPr bwMode="auto">
          <a:xfrm>
            <a:off x="8620508" y="3701999"/>
            <a:ext cx="2659744" cy="13339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32941"/>
            </a:srgbClr>
          </a:solidFill>
          <a:ln w="6350">
            <a:solidFill>
              <a:srgbClr val="496DA7"/>
            </a:solidFill>
            <a:prstDash val="solid"/>
            <a:miter/>
          </a:ln>
        </p:spPr>
        <p:txBody>
          <a:bodyPr anchor="ctr" compatLnSpc="0"/>
          <a:lstStyle/>
          <a:p>
            <a:pPr algn="ctr">
              <a:defRPr/>
            </a:pPr>
            <a:r>
              <a:rPr lang="ru-RU" b="1">
                <a:solidFill>
                  <a:srgbClr val="E30967"/>
                </a:solidFill>
                <a:ea typeface="Verdana"/>
                <a:cs typeface="Mangal"/>
              </a:rPr>
              <a:t>ПУНКТ ПРОВЕДЕНИЯ ДТ/ МОУО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464D8A"/>
                </a:solidFill>
                <a:ea typeface="Verdana"/>
                <a:cs typeface="Mangal"/>
              </a:rPr>
              <a:t>сканирование бланков ответов участников </a:t>
            </a:r>
            <a:endParaRPr/>
          </a:p>
        </p:txBody>
      </p:sp>
      <p:sp>
        <p:nvSpPr>
          <p:cNvPr id="17" name="Выгнутая вниз стрелка 33"/>
          <p:cNvSpPr/>
          <p:nvPr/>
        </p:nvSpPr>
        <p:spPr bwMode="auto">
          <a:xfrm rot="3040945" flipV="1">
            <a:off x="10724927" y="2961339"/>
            <a:ext cx="1495425" cy="436082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10800"/>
              <a:gd name="f17" fmla="val 3375"/>
              <a:gd name="f18" fmla="+- 0 0 0"/>
              <a:gd name="f19" fmla="*/ f7 1 21600"/>
              <a:gd name="f20" fmla="*/ f8 1 21600"/>
              <a:gd name="f21" fmla="*/ f14 1 16384"/>
              <a:gd name="f22" fmla="*/ f15 1 16384"/>
              <a:gd name="f23" fmla="pin f9 f1 f10"/>
              <a:gd name="f24" fmla="pin 0 f2 f10"/>
              <a:gd name="f25" fmla="min f12 f10"/>
              <a:gd name="f26" fmla="max f12 f10"/>
              <a:gd name="f27" fmla="*/ f18 f4 1"/>
              <a:gd name="f28" fmla="val f23"/>
              <a:gd name="f29" fmla="val f24"/>
              <a:gd name="f30" fmla="+- f23 f23 0"/>
              <a:gd name="f31" fmla="*/ f24 1 21600"/>
              <a:gd name="f32" fmla="*/ f24 f24 1"/>
              <a:gd name="f33" fmla="*/ f9 f20 1"/>
              <a:gd name="f34" fmla="*/ f23 f19 1"/>
              <a:gd name="f35" fmla="*/ 21600 f19 1"/>
              <a:gd name="f36" fmla="*/ f24 f20 1"/>
              <a:gd name="f37" fmla="*/ f22 f20 1"/>
              <a:gd name="f38" fmla="*/ f21 f20 1"/>
              <a:gd name="f39" fmla="+- f26 0 f25"/>
              <a:gd name="f40" fmla="*/ 0 f20 1"/>
              <a:gd name="f41" fmla="*/ f27 1 f6"/>
              <a:gd name="f42" fmla="*/ f10 f20 1"/>
              <a:gd name="f43" fmla="+- f30 0 21600"/>
              <a:gd name="f44" fmla="*/ f31 f31 1"/>
              <a:gd name="f45" fmla="+- f13 0 f32"/>
              <a:gd name="f46" fmla="*/ f39 1 2"/>
              <a:gd name="f47" fmla="+- f41 0 f5"/>
              <a:gd name="f48" fmla="*/ f29 f20 1"/>
              <a:gd name="f49" fmla="+- f43 f23 0"/>
              <a:gd name="f50" fmla="+- 1 0 f44"/>
              <a:gd name="f51" fmla="+- f43 0 128"/>
              <a:gd name="f52" fmla="sqrt f45"/>
              <a:gd name="f53" fmla="+- f25 f46 0"/>
              <a:gd name="f54" fmla="sqrt f50"/>
              <a:gd name="f55" fmla="+- f52 21600 0"/>
              <a:gd name="f56" fmla="+- 0 0 f53"/>
              <a:gd name="f57" fmla="+- f10 0 f53"/>
              <a:gd name="f58" fmla="+- f29 0 f53"/>
              <a:gd name="f59" fmla="*/ f13 1 f55"/>
              <a:gd name="f60" fmla="+- f59 64 0"/>
              <a:gd name="f61" fmla="pin f60 f0 f51"/>
              <a:gd name="f62" fmla="+- f61 21600 0"/>
              <a:gd name="f63" fmla="+- f49 0 f61"/>
              <a:gd name="f64" fmla="+- 21600 f61 0"/>
              <a:gd name="f65" fmla="+- f43 0 f61"/>
              <a:gd name="f66" fmla="+- 21600 0 f61"/>
              <a:gd name="f67" fmla="*/ f61 1 2"/>
              <a:gd name="f68" fmla="*/ f61 f19 1"/>
              <a:gd name="f69" fmla="+- f62 0 f23"/>
              <a:gd name="f70" fmla="*/ f63 1 2"/>
              <a:gd name="f71" fmla="*/ f64 1 2"/>
              <a:gd name="f72" fmla="*/ f65 1 2"/>
              <a:gd name="f73" fmla="*/ f66 1 2"/>
              <a:gd name="f74" fmla="min f65 f28"/>
              <a:gd name="f75" fmla="max f65 f28"/>
              <a:gd name="f76" fmla="*/ f69 1 2"/>
              <a:gd name="f77" fmla="+- f71 128 0"/>
              <a:gd name="f78" fmla="*/ f73 1 f67"/>
              <a:gd name="f79" fmla="min 0 f69"/>
              <a:gd name="f80" fmla="max 0 f69"/>
              <a:gd name="f81" fmla="+- f75 0 f74"/>
              <a:gd name="f82" fmla="*/ f71 f19 1"/>
              <a:gd name="f83" fmla="*/ f72 f19 1"/>
              <a:gd name="f84" fmla="*/ f76 f54 1"/>
              <a:gd name="f85" fmla="+- f76 f70 0"/>
              <a:gd name="f86" fmla="*/ f78 f78 1"/>
              <a:gd name="f87" fmla="*/ f76 1 2"/>
              <a:gd name="f88" fmla="+- f80 0 f79"/>
              <a:gd name="f89" fmla="*/ f81 1 2"/>
              <a:gd name="f90" fmla="+- f76 f84 0"/>
              <a:gd name="f91" fmla="+- f70 f84 0"/>
              <a:gd name="f92" fmla="*/ f85 1 2"/>
              <a:gd name="f93" fmla="+- 1 0 f86"/>
              <a:gd name="f94" fmla="+- f23 0 f87"/>
              <a:gd name="f95" fmla="*/ f87 f19 1"/>
              <a:gd name="f96" fmla="*/ f88 1 2"/>
              <a:gd name="f97" fmla="+- f74 f89 0"/>
              <a:gd name="f98" fmla="*/ f89 f46 1"/>
              <a:gd name="f99" fmla="+- f90 f23 0"/>
              <a:gd name="f100" fmla="+- f92 0 f76"/>
              <a:gd name="f101" fmla="sqrt f93"/>
              <a:gd name="f102" fmla="*/ f94 f19 1"/>
              <a:gd name="f103" fmla="+- f79 f96 0"/>
              <a:gd name="f104" fmla="*/ f96 f46 1"/>
              <a:gd name="f105" fmla="+- f70 0 f97"/>
              <a:gd name="f106" fmla="+- f91 0 f97"/>
              <a:gd name="f107" fmla="+- f92 0 f97"/>
              <a:gd name="f108" fmla="+- f65 0 f97"/>
              <a:gd name="f109" fmla="*/ f92 f19 1"/>
              <a:gd name="f110" fmla="+- f99 0 21600"/>
              <a:gd name="f111" fmla="*/ f100 1 f76"/>
              <a:gd name="f112" fmla="*/ 21600 f101 1"/>
              <a:gd name="f113" fmla="+- 0 0 f103"/>
              <a:gd name="f114" fmla="+- f76 0 f103"/>
              <a:gd name="f115" fmla="at2 f105 f57"/>
              <a:gd name="f116" fmla="at2 f106 f58"/>
              <a:gd name="f117" fmla="+- f90 0 f103"/>
              <a:gd name="f118" fmla="+- f92 0 f103"/>
              <a:gd name="f119" fmla="at2 f108 f56"/>
              <a:gd name="f120" fmla="+- f110 21600 0"/>
              <a:gd name="f121" fmla="*/ f111 f111 1"/>
              <a:gd name="f122" fmla="+- f112 0 64"/>
              <a:gd name="f123" fmla="at2 f113 f56"/>
              <a:gd name="f124" fmla="at2 f114 f57"/>
              <a:gd name="f125" fmla="+- f115 f5 0"/>
              <a:gd name="f126" fmla="+- f116 f5 0"/>
              <a:gd name="f127" fmla="at2 f117 f58"/>
              <a:gd name="f128" fmla="+- f119 f5 0"/>
              <a:gd name="f129" fmla="*/ f110 f19 1"/>
              <a:gd name="f130" fmla="+- f120 0 f61"/>
              <a:gd name="f131" fmla="+- 1 0 f121"/>
              <a:gd name="f132" fmla="+- f123 f5 0"/>
              <a:gd name="f133" fmla="+- f124 f5 0"/>
              <a:gd name="f134" fmla="*/ f125 f11 1"/>
              <a:gd name="f135" fmla="*/ f126 f11 1"/>
              <a:gd name="f136" fmla="+- f127 f5 0"/>
              <a:gd name="f137" fmla="*/ f128 f11 1"/>
              <a:gd name="f138" fmla="sqrt f131"/>
              <a:gd name="f139" fmla="*/ f132 f11 1"/>
              <a:gd name="f140" fmla="*/ f133 f11 1"/>
              <a:gd name="f141" fmla="*/ f134 1 f4"/>
              <a:gd name="f142" fmla="*/ f135 1 f4"/>
              <a:gd name="f143" fmla="*/ f136 f11 1"/>
              <a:gd name="f144" fmla="*/ f137 1 f4"/>
              <a:gd name="f145" fmla="*/ f130 f19 1"/>
              <a:gd name="f146" fmla="*/ 21600 f138 1"/>
              <a:gd name="f147" fmla="*/ f139 1 f4"/>
              <a:gd name="f148" fmla="*/ f140 1 f4"/>
              <a:gd name="f149" fmla="+- 0 0 f141"/>
              <a:gd name="f150" fmla="+- 0 0 f142"/>
              <a:gd name="f151" fmla="*/ f143 1 f4"/>
              <a:gd name="f152" fmla="+- 0 0 f144"/>
              <a:gd name="f153" fmla="+- 0 0 f147"/>
              <a:gd name="f154" fmla="+- 0 0 f148"/>
              <a:gd name="f155" fmla="+- 0 0 f149"/>
              <a:gd name="f156" fmla="+- 0 0 f150"/>
              <a:gd name="f157" fmla="+- f146 0 f53"/>
              <a:gd name="f158" fmla="+- 0 0 f151"/>
              <a:gd name="f159" fmla="+- 0 0 f152"/>
              <a:gd name="f160" fmla="+- 0 0 f153"/>
              <a:gd name="f161" fmla="+- 0 0 f154"/>
              <a:gd name="f162" fmla="*/ f155 f4 1"/>
              <a:gd name="f163" fmla="*/ f156 f4 1"/>
              <a:gd name="f164" fmla="at2 f118 f157"/>
              <a:gd name="f165" fmla="+- 0 0 f158"/>
              <a:gd name="f166" fmla="at2 f107 f157"/>
              <a:gd name="f167" fmla="*/ f159 f4 1"/>
              <a:gd name="f168" fmla="*/ f160 f4 1"/>
              <a:gd name="f169" fmla="*/ f161 f4 1"/>
              <a:gd name="f170" fmla="*/ f162 1 f11"/>
              <a:gd name="f171" fmla="*/ f163 1 f11"/>
              <a:gd name="f172" fmla="+- f164 f5 0"/>
              <a:gd name="f173" fmla="*/ f165 f4 1"/>
              <a:gd name="f174" fmla="+- f166 f5 0"/>
              <a:gd name="f175" fmla="*/ f167 1 f11"/>
              <a:gd name="f176" fmla="*/ f168 1 f11"/>
              <a:gd name="f177" fmla="*/ f169 1 f11"/>
              <a:gd name="f178" fmla="+- f170 0 f5"/>
              <a:gd name="f179" fmla="+- f171 0 f5"/>
              <a:gd name="f180" fmla="*/ f172 f11 1"/>
              <a:gd name="f181" fmla="*/ f173 1 f11"/>
              <a:gd name="f182" fmla="*/ f174 f11 1"/>
              <a:gd name="f183" fmla="+- f175 0 f5"/>
              <a:gd name="f184" fmla="+- f176 0 f5"/>
              <a:gd name="f185" fmla="+- f177 0 f5"/>
              <a:gd name="f186" fmla="cos 1 f178"/>
              <a:gd name="f187" fmla="sin 1 f178"/>
              <a:gd name="f188" fmla="+- f179 0 f178"/>
              <a:gd name="f189" fmla="*/ f180 1 f4"/>
              <a:gd name="f190" fmla="+- f181 0 f5"/>
              <a:gd name="f191" fmla="*/ f182 1 f4"/>
              <a:gd name="f192" fmla="cos 1 f184"/>
              <a:gd name="f193" fmla="sin 1 f184"/>
              <a:gd name="f194" fmla="+- f185 0 f184"/>
              <a:gd name="f195" fmla="+- 0 0 f186"/>
              <a:gd name="f196" fmla="+- 0 0 f187"/>
              <a:gd name="f197" fmla="+- f188 0 f3"/>
              <a:gd name="f198" fmla="+- 0 0 f189"/>
              <a:gd name="f199" fmla="cos 1 f190"/>
              <a:gd name="f200" fmla="sin 1 f190"/>
              <a:gd name="f201" fmla="+- 0 0 f191"/>
              <a:gd name="f202" fmla="+- 0 0 f192"/>
              <a:gd name="f203" fmla="+- 0 0 f193"/>
              <a:gd name="f204" fmla="+- f194 0 f3"/>
              <a:gd name="f205" fmla="*/ f46 f195 1"/>
              <a:gd name="f206" fmla="*/ f89 f196 1"/>
              <a:gd name="f207" fmla="?: f188 f197 f188"/>
              <a:gd name="f208" fmla="+- 0 0 f199"/>
              <a:gd name="f209" fmla="+- 0 0 f200"/>
              <a:gd name="f210" fmla="+- 0 0 f198"/>
              <a:gd name="f211" fmla="+- 0 0 f201"/>
              <a:gd name="f212" fmla="*/ f46 f202 1"/>
              <a:gd name="f213" fmla="*/ f96 f203 1"/>
              <a:gd name="f214" fmla="?: f194 f204 f194"/>
              <a:gd name="f215" fmla="*/ f205 f205 1"/>
              <a:gd name="f216" fmla="*/ f206 f206 1"/>
              <a:gd name="f217" fmla="*/ f46 f208 1"/>
              <a:gd name="f218" fmla="*/ f96 f209 1"/>
              <a:gd name="f219" fmla="*/ f210 f4 1"/>
              <a:gd name="f220" fmla="*/ f211 f4 1"/>
              <a:gd name="f221" fmla="*/ f212 f212 1"/>
              <a:gd name="f222" fmla="*/ f213 f213 1"/>
              <a:gd name="f223" fmla="+- f215 f216 0"/>
              <a:gd name="f224" fmla="*/ f217 f217 1"/>
              <a:gd name="f225" fmla="*/ f218 f218 1"/>
              <a:gd name="f226" fmla="*/ f219 1 f11"/>
              <a:gd name="f227" fmla="*/ f220 1 f11"/>
              <a:gd name="f228" fmla="+- f221 f222 0"/>
              <a:gd name="f229" fmla="sqrt f223"/>
              <a:gd name="f230" fmla="+- f224 f225 0"/>
              <a:gd name="f231" fmla="+- f226 0 f5"/>
              <a:gd name="f232" fmla="+- f227 0 f5"/>
              <a:gd name="f233" fmla="sqrt f228"/>
              <a:gd name="f234" fmla="*/ f98 1 f229"/>
              <a:gd name="f235" fmla="sqrt f230"/>
              <a:gd name="f236" fmla="+- f231 0 f190"/>
              <a:gd name="f237" fmla="cos 1 f232"/>
              <a:gd name="f238" fmla="sin 1 f232"/>
              <a:gd name="f239" fmla="+- f183 0 f232"/>
              <a:gd name="f240" fmla="+- f232 0 f178"/>
              <a:gd name="f241" fmla="*/ f104 1 f233"/>
              <a:gd name="f242" fmla="*/ f195 f234 1"/>
              <a:gd name="f243" fmla="*/ f196 f234 1"/>
              <a:gd name="f244" fmla="*/ f104 1 f235"/>
              <a:gd name="f245" fmla="+- f236 f3 0"/>
              <a:gd name="f246" fmla="+- 0 0 f237"/>
              <a:gd name="f247" fmla="+- 0 0 f238"/>
              <a:gd name="f248" fmla="+- f239 f3 0"/>
              <a:gd name="f249" fmla="+- f240 f3 0"/>
              <a:gd name="f250" fmla="*/ f202 f241 1"/>
              <a:gd name="f251" fmla="*/ f203 f241 1"/>
              <a:gd name="f252" fmla="+- f97 0 f242"/>
              <a:gd name="f253" fmla="+- f53 0 f243"/>
              <a:gd name="f254" fmla="*/ f208 f244 1"/>
              <a:gd name="f255" fmla="*/ f209 f244 1"/>
              <a:gd name="f256" fmla="?: f236 f236 f245"/>
              <a:gd name="f257" fmla="*/ f46 f246 1"/>
              <a:gd name="f258" fmla="*/ f89 f247 1"/>
              <a:gd name="f259" fmla="?: f239 f239 f248"/>
              <a:gd name="f260" fmla="?: f240 f240 f249"/>
              <a:gd name="f261" fmla="+- f103 0 f250"/>
              <a:gd name="f262" fmla="+- f53 0 f251"/>
              <a:gd name="f263" fmla="+- f103 0 f254"/>
              <a:gd name="f264" fmla="+- f53 0 f255"/>
              <a:gd name="f265" fmla="*/ f257 f257 1"/>
              <a:gd name="f266" fmla="*/ f258 f258 1"/>
              <a:gd name="f267" fmla="+- f265 f266 0"/>
              <a:gd name="f268" fmla="sqrt f267"/>
              <a:gd name="f269" fmla="*/ f98 1 f268"/>
              <a:gd name="f270" fmla="*/ f246 f269 1"/>
              <a:gd name="f271" fmla="*/ f247 f269 1"/>
              <a:gd name="f272" fmla="+- f97 0 f270"/>
              <a:gd name="f273" fmla="+- f53 0 f271"/>
            </a:gdLst>
            <a:ahLst>
              <a:ahXY gdRefX="f0" minX="f60" maxX="f51" gdRefY="" minY="0" maxY="0">
                <a:pos x="f68" y="f33"/>
              </a:ahXY>
              <a:ahXY gdRefX="f1" minX="f9" maxX="f10" gdRefY="" minY="0" maxY="0">
                <a:pos x="f34" y="f33"/>
              </a:ahXY>
              <a:ahXY gdRefX="" minX="0" maxX="0" gdRefY="f2" minY="f9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82" y="f40"/>
              </a:cxn>
              <a:cxn ang="f47">
                <a:pos x="f129" y="f48"/>
              </a:cxn>
              <a:cxn ang="f47">
                <a:pos x="f83" y="f40"/>
              </a:cxn>
              <a:cxn ang="f47">
                <a:pos x="f109" y="f42"/>
              </a:cxn>
              <a:cxn ang="f47">
                <a:pos x="f145" y="f48"/>
              </a:cxn>
            </a:cxnLst>
            <a:rect l="f95" t="f38" r="f102" b="f37"/>
            <a:pathLst>
              <a:path w="21600" h="21600" extrusionOk="0">
                <a:moveTo>
                  <a:pt x="f261" y="f262"/>
                </a:moveTo>
                <a:arcTo wR="f96" hR="f46" stAng="f184" swAng="f214"/>
                <a:moveTo>
                  <a:pt x="f252" y="f253"/>
                </a:moveTo>
                <a:arcTo wR="f89" hR="f46" stAng="f178" swAng="f207"/>
                <a:lnTo>
                  <a:pt x="f130" y="f29"/>
                </a:lnTo>
                <a:lnTo>
                  <a:pt x="f71" y="f9"/>
                </a:lnTo>
                <a:lnTo>
                  <a:pt x="f110" y="f29"/>
                </a:lnTo>
                <a:lnTo>
                  <a:pt x="f263" y="f264"/>
                </a:lnTo>
                <a:arcTo wR="f96" hR="f46" stAng="f190" swAng="f256"/>
                <a:lnTo>
                  <a:pt x="f272" y="f273"/>
                </a:lnTo>
                <a:arcTo wR="f89" hR="f46" stAng="f232" swAng="f259"/>
                <a:close/>
              </a:path>
              <a:path w="21600" h="21600" extrusionOk="0">
                <a:moveTo>
                  <a:pt x="f261" y="f262"/>
                </a:moveTo>
                <a:arcTo wR="f96" hR="f46" stAng="f184" swAng="f214"/>
                <a:lnTo>
                  <a:pt x="f252" y="f253"/>
                </a:lnTo>
                <a:arcTo wR="f89" hR="f46" stAng="f178" swAng="f260"/>
                <a:lnTo>
                  <a:pt x="f272" y="f273"/>
                </a:lnTo>
                <a:arcTo wR="f89" hR="f46" stAng="f232" swAng="f259"/>
              </a:path>
            </a:pathLst>
          </a:custGeom>
          <a:solidFill>
            <a:srgbClr val="0070C0"/>
          </a:solidFill>
          <a:ln w="12600">
            <a:solidFill>
              <a:srgbClr val="43729D"/>
            </a:solidFill>
            <a:prstDash val="solid"/>
            <a:miter/>
          </a:ln>
        </p:spPr>
        <p:txBody>
          <a:bodyPr lIns="90000" tIns="45000" rIns="90000" bIns="45000" anchor="ctr" compatLnSpc="0"/>
          <a:lstStyle/>
          <a:p>
            <a:pPr>
              <a:defRPr/>
            </a:pPr>
            <a:endParaRPr lang="ru-RU" sz="1400">
              <a:latin typeface="Arial"/>
              <a:ea typeface="Microsoft YaHei"/>
              <a:cs typeface="Mangal"/>
            </a:endParaRPr>
          </a:p>
        </p:txBody>
      </p:sp>
      <p:sp>
        <p:nvSpPr>
          <p:cNvPr id="18" name="Выгнутая вниз стрелка 33"/>
          <p:cNvSpPr/>
          <p:nvPr/>
        </p:nvSpPr>
        <p:spPr bwMode="auto">
          <a:xfrm rot="18135399" flipH="1">
            <a:off x="8005172" y="5555252"/>
            <a:ext cx="1260445" cy="465029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10800"/>
              <a:gd name="f17" fmla="val 3375"/>
              <a:gd name="f18" fmla="+- 0 0 0"/>
              <a:gd name="f19" fmla="*/ f7 1 21600"/>
              <a:gd name="f20" fmla="*/ f8 1 21600"/>
              <a:gd name="f21" fmla="*/ f14 1 16384"/>
              <a:gd name="f22" fmla="*/ f15 1 16384"/>
              <a:gd name="f23" fmla="pin f9 f1 f10"/>
              <a:gd name="f24" fmla="pin 0 f2 f10"/>
              <a:gd name="f25" fmla="min f12 f10"/>
              <a:gd name="f26" fmla="max f12 f10"/>
              <a:gd name="f27" fmla="*/ f18 f4 1"/>
              <a:gd name="f28" fmla="val f23"/>
              <a:gd name="f29" fmla="val f24"/>
              <a:gd name="f30" fmla="+- f23 f23 0"/>
              <a:gd name="f31" fmla="*/ f24 1 21600"/>
              <a:gd name="f32" fmla="*/ f24 f24 1"/>
              <a:gd name="f33" fmla="*/ f9 f20 1"/>
              <a:gd name="f34" fmla="*/ f23 f19 1"/>
              <a:gd name="f35" fmla="*/ 21600 f19 1"/>
              <a:gd name="f36" fmla="*/ f24 f20 1"/>
              <a:gd name="f37" fmla="*/ f22 f20 1"/>
              <a:gd name="f38" fmla="*/ f21 f20 1"/>
              <a:gd name="f39" fmla="+- f26 0 f25"/>
              <a:gd name="f40" fmla="*/ 0 f20 1"/>
              <a:gd name="f41" fmla="*/ f27 1 f6"/>
              <a:gd name="f42" fmla="*/ f10 f20 1"/>
              <a:gd name="f43" fmla="+- f30 0 21600"/>
              <a:gd name="f44" fmla="*/ f31 f31 1"/>
              <a:gd name="f45" fmla="+- f13 0 f32"/>
              <a:gd name="f46" fmla="*/ f39 1 2"/>
              <a:gd name="f47" fmla="+- f41 0 f5"/>
              <a:gd name="f48" fmla="*/ f29 f20 1"/>
              <a:gd name="f49" fmla="+- f43 f23 0"/>
              <a:gd name="f50" fmla="+- 1 0 f44"/>
              <a:gd name="f51" fmla="+- f43 0 128"/>
              <a:gd name="f52" fmla="sqrt f45"/>
              <a:gd name="f53" fmla="+- f25 f46 0"/>
              <a:gd name="f54" fmla="sqrt f50"/>
              <a:gd name="f55" fmla="+- f52 21600 0"/>
              <a:gd name="f56" fmla="+- 0 0 f53"/>
              <a:gd name="f57" fmla="+- f10 0 f53"/>
              <a:gd name="f58" fmla="+- f29 0 f53"/>
              <a:gd name="f59" fmla="*/ f13 1 f55"/>
              <a:gd name="f60" fmla="+- f59 64 0"/>
              <a:gd name="f61" fmla="pin f60 f0 f51"/>
              <a:gd name="f62" fmla="+- f61 21600 0"/>
              <a:gd name="f63" fmla="+- f49 0 f61"/>
              <a:gd name="f64" fmla="+- 21600 f61 0"/>
              <a:gd name="f65" fmla="+- f43 0 f61"/>
              <a:gd name="f66" fmla="+- 21600 0 f61"/>
              <a:gd name="f67" fmla="*/ f61 1 2"/>
              <a:gd name="f68" fmla="*/ f61 f19 1"/>
              <a:gd name="f69" fmla="+- f62 0 f23"/>
              <a:gd name="f70" fmla="*/ f63 1 2"/>
              <a:gd name="f71" fmla="*/ f64 1 2"/>
              <a:gd name="f72" fmla="*/ f65 1 2"/>
              <a:gd name="f73" fmla="*/ f66 1 2"/>
              <a:gd name="f74" fmla="min f65 f28"/>
              <a:gd name="f75" fmla="max f65 f28"/>
              <a:gd name="f76" fmla="*/ f69 1 2"/>
              <a:gd name="f77" fmla="+- f71 128 0"/>
              <a:gd name="f78" fmla="*/ f73 1 f67"/>
              <a:gd name="f79" fmla="min 0 f69"/>
              <a:gd name="f80" fmla="max 0 f69"/>
              <a:gd name="f81" fmla="+- f75 0 f74"/>
              <a:gd name="f82" fmla="*/ f71 f19 1"/>
              <a:gd name="f83" fmla="*/ f72 f19 1"/>
              <a:gd name="f84" fmla="*/ f76 f54 1"/>
              <a:gd name="f85" fmla="+- f76 f70 0"/>
              <a:gd name="f86" fmla="*/ f78 f78 1"/>
              <a:gd name="f87" fmla="*/ f76 1 2"/>
              <a:gd name="f88" fmla="+- f80 0 f79"/>
              <a:gd name="f89" fmla="*/ f81 1 2"/>
              <a:gd name="f90" fmla="+- f76 f84 0"/>
              <a:gd name="f91" fmla="+- f70 f84 0"/>
              <a:gd name="f92" fmla="*/ f85 1 2"/>
              <a:gd name="f93" fmla="+- 1 0 f86"/>
              <a:gd name="f94" fmla="+- f23 0 f87"/>
              <a:gd name="f95" fmla="*/ f87 f19 1"/>
              <a:gd name="f96" fmla="*/ f88 1 2"/>
              <a:gd name="f97" fmla="+- f74 f89 0"/>
              <a:gd name="f98" fmla="*/ f89 f46 1"/>
              <a:gd name="f99" fmla="+- f90 f23 0"/>
              <a:gd name="f100" fmla="+- f92 0 f76"/>
              <a:gd name="f101" fmla="sqrt f93"/>
              <a:gd name="f102" fmla="*/ f94 f19 1"/>
              <a:gd name="f103" fmla="+- f79 f96 0"/>
              <a:gd name="f104" fmla="*/ f96 f46 1"/>
              <a:gd name="f105" fmla="+- f70 0 f97"/>
              <a:gd name="f106" fmla="+- f91 0 f97"/>
              <a:gd name="f107" fmla="+- f92 0 f97"/>
              <a:gd name="f108" fmla="+- f65 0 f97"/>
              <a:gd name="f109" fmla="*/ f92 f19 1"/>
              <a:gd name="f110" fmla="+- f99 0 21600"/>
              <a:gd name="f111" fmla="*/ f100 1 f76"/>
              <a:gd name="f112" fmla="*/ 21600 f101 1"/>
              <a:gd name="f113" fmla="+- 0 0 f103"/>
              <a:gd name="f114" fmla="+- f76 0 f103"/>
              <a:gd name="f115" fmla="at2 f105 f57"/>
              <a:gd name="f116" fmla="at2 f106 f58"/>
              <a:gd name="f117" fmla="+- f90 0 f103"/>
              <a:gd name="f118" fmla="+- f92 0 f103"/>
              <a:gd name="f119" fmla="at2 f108 f56"/>
              <a:gd name="f120" fmla="+- f110 21600 0"/>
              <a:gd name="f121" fmla="*/ f111 f111 1"/>
              <a:gd name="f122" fmla="+- f112 0 64"/>
              <a:gd name="f123" fmla="at2 f113 f56"/>
              <a:gd name="f124" fmla="at2 f114 f57"/>
              <a:gd name="f125" fmla="+- f115 f5 0"/>
              <a:gd name="f126" fmla="+- f116 f5 0"/>
              <a:gd name="f127" fmla="at2 f117 f58"/>
              <a:gd name="f128" fmla="+- f119 f5 0"/>
              <a:gd name="f129" fmla="*/ f110 f19 1"/>
              <a:gd name="f130" fmla="+- f120 0 f61"/>
              <a:gd name="f131" fmla="+- 1 0 f121"/>
              <a:gd name="f132" fmla="+- f123 f5 0"/>
              <a:gd name="f133" fmla="+- f124 f5 0"/>
              <a:gd name="f134" fmla="*/ f125 f11 1"/>
              <a:gd name="f135" fmla="*/ f126 f11 1"/>
              <a:gd name="f136" fmla="+- f127 f5 0"/>
              <a:gd name="f137" fmla="*/ f128 f11 1"/>
              <a:gd name="f138" fmla="sqrt f131"/>
              <a:gd name="f139" fmla="*/ f132 f11 1"/>
              <a:gd name="f140" fmla="*/ f133 f11 1"/>
              <a:gd name="f141" fmla="*/ f134 1 f4"/>
              <a:gd name="f142" fmla="*/ f135 1 f4"/>
              <a:gd name="f143" fmla="*/ f136 f11 1"/>
              <a:gd name="f144" fmla="*/ f137 1 f4"/>
              <a:gd name="f145" fmla="*/ f130 f19 1"/>
              <a:gd name="f146" fmla="*/ 21600 f138 1"/>
              <a:gd name="f147" fmla="*/ f139 1 f4"/>
              <a:gd name="f148" fmla="*/ f140 1 f4"/>
              <a:gd name="f149" fmla="+- 0 0 f141"/>
              <a:gd name="f150" fmla="+- 0 0 f142"/>
              <a:gd name="f151" fmla="*/ f143 1 f4"/>
              <a:gd name="f152" fmla="+- 0 0 f144"/>
              <a:gd name="f153" fmla="+- 0 0 f147"/>
              <a:gd name="f154" fmla="+- 0 0 f148"/>
              <a:gd name="f155" fmla="+- 0 0 f149"/>
              <a:gd name="f156" fmla="+- 0 0 f150"/>
              <a:gd name="f157" fmla="+- f146 0 f53"/>
              <a:gd name="f158" fmla="+- 0 0 f151"/>
              <a:gd name="f159" fmla="+- 0 0 f152"/>
              <a:gd name="f160" fmla="+- 0 0 f153"/>
              <a:gd name="f161" fmla="+- 0 0 f154"/>
              <a:gd name="f162" fmla="*/ f155 f4 1"/>
              <a:gd name="f163" fmla="*/ f156 f4 1"/>
              <a:gd name="f164" fmla="at2 f118 f157"/>
              <a:gd name="f165" fmla="+- 0 0 f158"/>
              <a:gd name="f166" fmla="at2 f107 f157"/>
              <a:gd name="f167" fmla="*/ f159 f4 1"/>
              <a:gd name="f168" fmla="*/ f160 f4 1"/>
              <a:gd name="f169" fmla="*/ f161 f4 1"/>
              <a:gd name="f170" fmla="*/ f162 1 f11"/>
              <a:gd name="f171" fmla="*/ f163 1 f11"/>
              <a:gd name="f172" fmla="+- f164 f5 0"/>
              <a:gd name="f173" fmla="*/ f165 f4 1"/>
              <a:gd name="f174" fmla="+- f166 f5 0"/>
              <a:gd name="f175" fmla="*/ f167 1 f11"/>
              <a:gd name="f176" fmla="*/ f168 1 f11"/>
              <a:gd name="f177" fmla="*/ f169 1 f11"/>
              <a:gd name="f178" fmla="+- f170 0 f5"/>
              <a:gd name="f179" fmla="+- f171 0 f5"/>
              <a:gd name="f180" fmla="*/ f172 f11 1"/>
              <a:gd name="f181" fmla="*/ f173 1 f11"/>
              <a:gd name="f182" fmla="*/ f174 f11 1"/>
              <a:gd name="f183" fmla="+- f175 0 f5"/>
              <a:gd name="f184" fmla="+- f176 0 f5"/>
              <a:gd name="f185" fmla="+- f177 0 f5"/>
              <a:gd name="f186" fmla="cos 1 f178"/>
              <a:gd name="f187" fmla="sin 1 f178"/>
              <a:gd name="f188" fmla="+- f179 0 f178"/>
              <a:gd name="f189" fmla="*/ f180 1 f4"/>
              <a:gd name="f190" fmla="+- f181 0 f5"/>
              <a:gd name="f191" fmla="*/ f182 1 f4"/>
              <a:gd name="f192" fmla="cos 1 f184"/>
              <a:gd name="f193" fmla="sin 1 f184"/>
              <a:gd name="f194" fmla="+- f185 0 f184"/>
              <a:gd name="f195" fmla="+- 0 0 f186"/>
              <a:gd name="f196" fmla="+- 0 0 f187"/>
              <a:gd name="f197" fmla="+- f188 0 f3"/>
              <a:gd name="f198" fmla="+- 0 0 f189"/>
              <a:gd name="f199" fmla="cos 1 f190"/>
              <a:gd name="f200" fmla="sin 1 f190"/>
              <a:gd name="f201" fmla="+- 0 0 f191"/>
              <a:gd name="f202" fmla="+- 0 0 f192"/>
              <a:gd name="f203" fmla="+- 0 0 f193"/>
              <a:gd name="f204" fmla="+- f194 0 f3"/>
              <a:gd name="f205" fmla="*/ f46 f195 1"/>
              <a:gd name="f206" fmla="*/ f89 f196 1"/>
              <a:gd name="f207" fmla="?: f188 f197 f188"/>
              <a:gd name="f208" fmla="+- 0 0 f199"/>
              <a:gd name="f209" fmla="+- 0 0 f200"/>
              <a:gd name="f210" fmla="+- 0 0 f198"/>
              <a:gd name="f211" fmla="+- 0 0 f201"/>
              <a:gd name="f212" fmla="*/ f46 f202 1"/>
              <a:gd name="f213" fmla="*/ f96 f203 1"/>
              <a:gd name="f214" fmla="?: f194 f204 f194"/>
              <a:gd name="f215" fmla="*/ f205 f205 1"/>
              <a:gd name="f216" fmla="*/ f206 f206 1"/>
              <a:gd name="f217" fmla="*/ f46 f208 1"/>
              <a:gd name="f218" fmla="*/ f96 f209 1"/>
              <a:gd name="f219" fmla="*/ f210 f4 1"/>
              <a:gd name="f220" fmla="*/ f211 f4 1"/>
              <a:gd name="f221" fmla="*/ f212 f212 1"/>
              <a:gd name="f222" fmla="*/ f213 f213 1"/>
              <a:gd name="f223" fmla="+- f215 f216 0"/>
              <a:gd name="f224" fmla="*/ f217 f217 1"/>
              <a:gd name="f225" fmla="*/ f218 f218 1"/>
              <a:gd name="f226" fmla="*/ f219 1 f11"/>
              <a:gd name="f227" fmla="*/ f220 1 f11"/>
              <a:gd name="f228" fmla="+- f221 f222 0"/>
              <a:gd name="f229" fmla="sqrt f223"/>
              <a:gd name="f230" fmla="+- f224 f225 0"/>
              <a:gd name="f231" fmla="+- f226 0 f5"/>
              <a:gd name="f232" fmla="+- f227 0 f5"/>
              <a:gd name="f233" fmla="sqrt f228"/>
              <a:gd name="f234" fmla="*/ f98 1 f229"/>
              <a:gd name="f235" fmla="sqrt f230"/>
              <a:gd name="f236" fmla="+- f231 0 f190"/>
              <a:gd name="f237" fmla="cos 1 f232"/>
              <a:gd name="f238" fmla="sin 1 f232"/>
              <a:gd name="f239" fmla="+- f183 0 f232"/>
              <a:gd name="f240" fmla="+- f232 0 f178"/>
              <a:gd name="f241" fmla="*/ f104 1 f233"/>
              <a:gd name="f242" fmla="*/ f195 f234 1"/>
              <a:gd name="f243" fmla="*/ f196 f234 1"/>
              <a:gd name="f244" fmla="*/ f104 1 f235"/>
              <a:gd name="f245" fmla="+- f236 f3 0"/>
              <a:gd name="f246" fmla="+- 0 0 f237"/>
              <a:gd name="f247" fmla="+- 0 0 f238"/>
              <a:gd name="f248" fmla="+- f239 f3 0"/>
              <a:gd name="f249" fmla="+- f240 f3 0"/>
              <a:gd name="f250" fmla="*/ f202 f241 1"/>
              <a:gd name="f251" fmla="*/ f203 f241 1"/>
              <a:gd name="f252" fmla="+- f97 0 f242"/>
              <a:gd name="f253" fmla="+- f53 0 f243"/>
              <a:gd name="f254" fmla="*/ f208 f244 1"/>
              <a:gd name="f255" fmla="*/ f209 f244 1"/>
              <a:gd name="f256" fmla="?: f236 f236 f245"/>
              <a:gd name="f257" fmla="*/ f46 f246 1"/>
              <a:gd name="f258" fmla="*/ f89 f247 1"/>
              <a:gd name="f259" fmla="?: f239 f239 f248"/>
              <a:gd name="f260" fmla="?: f240 f240 f249"/>
              <a:gd name="f261" fmla="+- f103 0 f250"/>
              <a:gd name="f262" fmla="+- f53 0 f251"/>
              <a:gd name="f263" fmla="+- f103 0 f254"/>
              <a:gd name="f264" fmla="+- f53 0 f255"/>
              <a:gd name="f265" fmla="*/ f257 f257 1"/>
              <a:gd name="f266" fmla="*/ f258 f258 1"/>
              <a:gd name="f267" fmla="+- f265 f266 0"/>
              <a:gd name="f268" fmla="sqrt f267"/>
              <a:gd name="f269" fmla="*/ f98 1 f268"/>
              <a:gd name="f270" fmla="*/ f246 f269 1"/>
              <a:gd name="f271" fmla="*/ f247 f269 1"/>
              <a:gd name="f272" fmla="+- f97 0 f270"/>
              <a:gd name="f273" fmla="+- f53 0 f271"/>
            </a:gdLst>
            <a:ahLst>
              <a:ahXY gdRefX="f0" minX="f60" maxX="f51" gdRefY="" minY="0" maxY="0">
                <a:pos x="f68" y="f33"/>
              </a:ahXY>
              <a:ahXY gdRefX="f1" minX="f9" maxX="f10" gdRefY="" minY="0" maxY="0">
                <a:pos x="f34" y="f33"/>
              </a:ahXY>
              <a:ahXY gdRefX="" minX="0" maxX="0" gdRefY="f2" minY="f9" maxY="f10">
                <a:pos x="f35" y="f3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82" y="f40"/>
              </a:cxn>
              <a:cxn ang="f47">
                <a:pos x="f129" y="f48"/>
              </a:cxn>
              <a:cxn ang="f47">
                <a:pos x="f83" y="f40"/>
              </a:cxn>
              <a:cxn ang="f47">
                <a:pos x="f109" y="f42"/>
              </a:cxn>
              <a:cxn ang="f47">
                <a:pos x="f145" y="f48"/>
              </a:cxn>
            </a:cxnLst>
            <a:rect l="f95" t="f38" r="f102" b="f37"/>
            <a:pathLst>
              <a:path w="21600" h="21600" extrusionOk="0">
                <a:moveTo>
                  <a:pt x="f261" y="f262"/>
                </a:moveTo>
                <a:arcTo wR="f96" hR="f46" stAng="f184" swAng="f214"/>
                <a:moveTo>
                  <a:pt x="f252" y="f253"/>
                </a:moveTo>
                <a:arcTo wR="f89" hR="f46" stAng="f178" swAng="f207"/>
                <a:lnTo>
                  <a:pt x="f130" y="f29"/>
                </a:lnTo>
                <a:lnTo>
                  <a:pt x="f71" y="f9"/>
                </a:lnTo>
                <a:lnTo>
                  <a:pt x="f110" y="f29"/>
                </a:lnTo>
                <a:lnTo>
                  <a:pt x="f263" y="f264"/>
                </a:lnTo>
                <a:arcTo wR="f96" hR="f46" stAng="f190" swAng="f256"/>
                <a:lnTo>
                  <a:pt x="f272" y="f273"/>
                </a:lnTo>
                <a:arcTo wR="f89" hR="f46" stAng="f232" swAng="f259"/>
                <a:close/>
              </a:path>
              <a:path w="21600" h="21600" extrusionOk="0">
                <a:moveTo>
                  <a:pt x="f261" y="f262"/>
                </a:moveTo>
                <a:arcTo wR="f96" hR="f46" stAng="f184" swAng="f214"/>
                <a:lnTo>
                  <a:pt x="f252" y="f253"/>
                </a:lnTo>
                <a:arcTo wR="f89" hR="f46" stAng="f178" swAng="f260"/>
                <a:lnTo>
                  <a:pt x="f272" y="f273"/>
                </a:lnTo>
                <a:arcTo wR="f89" hR="f46" stAng="f232" swAng="f259"/>
              </a:path>
            </a:pathLst>
          </a:custGeom>
          <a:solidFill>
            <a:srgbClr val="0070C0"/>
          </a:solidFill>
          <a:ln w="12600">
            <a:solidFill>
              <a:srgbClr val="43729D"/>
            </a:solidFill>
            <a:prstDash val="solid"/>
            <a:miter/>
          </a:ln>
        </p:spPr>
        <p:txBody>
          <a:bodyPr lIns="90000" tIns="45000" rIns="90000" bIns="45000" anchor="ctr" compatLnSpc="0"/>
          <a:lstStyle/>
          <a:p>
            <a:pPr>
              <a:defRPr/>
            </a:pPr>
            <a:endParaRPr lang="ru-RU" sz="1400">
              <a:latin typeface="Arial"/>
              <a:ea typeface="Microsoft YaHei"/>
              <a:cs typeface="Mangal"/>
            </a:endParaRPr>
          </a:p>
        </p:txBody>
      </p:sp>
      <p:sp>
        <p:nvSpPr>
          <p:cNvPr id="19" name="Прямоугольник 28"/>
          <p:cNvSpPr/>
          <p:nvPr/>
        </p:nvSpPr>
        <p:spPr bwMode="auto">
          <a:xfrm>
            <a:off x="4924331" y="4588663"/>
            <a:ext cx="2505169" cy="19852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32941"/>
            </a:srgbClr>
          </a:solidFill>
          <a:ln w="6350">
            <a:solidFill>
              <a:srgbClr val="1B4089"/>
            </a:solidFill>
            <a:prstDash val="solid"/>
            <a:miter/>
          </a:ln>
        </p:spPr>
        <p:txBody>
          <a:bodyPr anchor="ctr" compatLnSpc="0"/>
          <a:lstStyle/>
          <a:p>
            <a:pPr algn="ctr">
              <a:defRPr/>
            </a:pPr>
            <a:r>
              <a:rPr lang="ru-RU" b="1">
                <a:solidFill>
                  <a:srgbClr val="E30967"/>
                </a:solidFill>
                <a:ea typeface="Verdana"/>
                <a:cs typeface="Mangal"/>
              </a:rPr>
              <a:t>МОУО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464D8A"/>
                </a:solidFill>
                <a:ea typeface="Verdana"/>
                <a:cs typeface="Mangal"/>
              </a:rPr>
              <a:t>передает в РЦОИ по защищенной сети отсканированные бланки </a:t>
            </a:r>
            <a:r>
              <a:rPr lang="ru-RU" b="1" u="sng">
                <a:solidFill>
                  <a:srgbClr val="464D8A"/>
                </a:solidFill>
                <a:ea typeface="Verdana"/>
                <a:cs typeface="Mangal"/>
              </a:rPr>
              <a:t>в день проведения ДТ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11"/>
            <a:ext cx="1164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ДОСТАВОЧНЫЕ ПАКЕТЫ С ЭМ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337888" y="1201796"/>
            <a:ext cx="4800162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b="1">
                <a:solidFill>
                  <a:srgbClr val="C00000"/>
                </a:solidFill>
                <a:latin typeface="Verdana"/>
                <a:ea typeface="Verdana"/>
              </a:rPr>
              <a:t>Категорически запрещено: </a:t>
            </a:r>
            <a:endParaRPr lang="en-US" b="1">
              <a:solidFill>
                <a:srgbClr val="C00000"/>
              </a:solidFill>
              <a:latin typeface="Verdana"/>
              <a:ea typeface="Verdana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solidFill>
                  <a:srgbClr val="1B4089"/>
                </a:solidFill>
                <a:latin typeface="Verdana"/>
                <a:ea typeface="Verdana"/>
              </a:rPr>
              <a:t>производить повторную печать ранее распечатанных комплектов</a:t>
            </a:r>
            <a:endParaRPr/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solidFill>
                  <a:srgbClr val="1B4089"/>
                </a:solidFill>
                <a:latin typeface="Verdana"/>
                <a:ea typeface="Verdana"/>
              </a:rPr>
              <a:t>ксерокопировать бланки</a:t>
            </a:r>
            <a:endParaRPr/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solidFill>
                  <a:srgbClr val="1B4089"/>
                </a:solidFill>
                <a:latin typeface="Verdana"/>
                <a:ea typeface="Verdana"/>
              </a:rPr>
              <a:t>перемешивать бланки и КИМ</a:t>
            </a:r>
            <a:endParaRPr/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  <a:defRPr/>
            </a:pPr>
            <a:endParaRPr lang="ru-RU" b="1">
              <a:solidFill>
                <a:srgbClr val="E30949"/>
              </a:solidFill>
              <a:latin typeface="Verdana"/>
              <a:ea typeface="Verdan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ru-RU" b="1">
                <a:solidFill>
                  <a:srgbClr val="C00000"/>
                </a:solidFill>
                <a:latin typeface="Verdana"/>
                <a:ea typeface="Verdana"/>
              </a:rPr>
              <a:t>ВАЖНО!!!</a:t>
            </a:r>
            <a:endParaRPr/>
          </a:p>
          <a:p>
            <a:pPr algn="just">
              <a:lnSpc>
                <a:spcPct val="150000"/>
              </a:lnSpc>
              <a:defRPr/>
            </a:pPr>
            <a:r>
              <a:rPr lang="ru-RU" b="1">
                <a:solidFill>
                  <a:srgbClr val="1B4089"/>
                </a:solidFill>
                <a:latin typeface="Verdana"/>
                <a:ea typeface="Verdana"/>
              </a:rPr>
              <a:t>В случае порчи бланка участником, комплект заменяется полностью вместе с КИМ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5918876" y="6364582"/>
            <a:ext cx="5597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ru-RU" sz="2000">
                <a:solidFill>
                  <a:srgbClr val="1B4089"/>
                </a:solidFill>
              </a:rPr>
              <a:t>Структура файлов доставочных пакетов с ЭМ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92321" y="635542"/>
            <a:ext cx="6716063" cy="5696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07"/>
            <a:ext cx="116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ПЕЧАТЬ МАТЕРИАЛОВ</a:t>
            </a:r>
            <a:endParaRPr/>
          </a:p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ДИАГНОСТИЧЕСКОГО ТЕСТИРОВАНИЯ</a:t>
            </a:r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48460" y="5095872"/>
            <a:ext cx="102024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42538" y="5095872"/>
            <a:ext cx="102024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36913" y="5095872"/>
            <a:ext cx="102024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Прямоугольник 22"/>
          <p:cNvSpPr/>
          <p:nvPr/>
        </p:nvSpPr>
        <p:spPr bwMode="auto">
          <a:xfrm>
            <a:off x="3830405" y="5103200"/>
            <a:ext cx="1018800" cy="1440000"/>
          </a:xfrm>
          <a:prstGeom prst="rect">
            <a:avLst/>
          </a:prstGeom>
          <a:solidFill>
            <a:schemeClr val="bg1"/>
          </a:solidFill>
          <a:ln w="6350">
            <a:solidFill>
              <a:srgbClr val="E3094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6030029" y="5103200"/>
            <a:ext cx="1018800" cy="1440000"/>
          </a:xfrm>
          <a:prstGeom prst="rect">
            <a:avLst/>
          </a:prstGeom>
          <a:solidFill>
            <a:schemeClr val="bg1"/>
          </a:solidFill>
          <a:ln w="6350">
            <a:solidFill>
              <a:srgbClr val="E3094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8250487" y="5095872"/>
            <a:ext cx="1018800" cy="1440000"/>
          </a:xfrm>
          <a:prstGeom prst="rect">
            <a:avLst/>
          </a:prstGeom>
          <a:solidFill>
            <a:schemeClr val="bg1"/>
          </a:solidFill>
          <a:ln w="6350">
            <a:solidFill>
              <a:srgbClr val="E3094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6199999">
            <a:off x="9149540" y="5306374"/>
            <a:ext cx="1440000" cy="1019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6199999">
            <a:off x="10253759" y="5306373"/>
            <a:ext cx="1440000" cy="1019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 bwMode="auto">
          <a:xfrm>
            <a:off x="604266" y="4695762"/>
            <a:ext cx="6509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C00000"/>
                </a:solidFill>
              </a:rPr>
              <a:t>Структура </a:t>
            </a:r>
            <a:r>
              <a:rPr lang="en-US" sz="2000">
                <a:solidFill>
                  <a:srgbClr val="C00000"/>
                </a:solidFill>
              </a:rPr>
              <a:t>TIF-</a:t>
            </a:r>
            <a:r>
              <a:rPr lang="ru-RU" sz="2000">
                <a:solidFill>
                  <a:srgbClr val="C00000"/>
                </a:solidFill>
              </a:rPr>
              <a:t>файла с экзаменационными материалами</a:t>
            </a:r>
            <a:endParaRPr/>
          </a:p>
        </p:txBody>
      </p:sp>
      <p:sp>
        <p:nvSpPr>
          <p:cNvPr id="30" name="TextBox 29"/>
          <p:cNvSpPr txBox="1"/>
          <p:nvPr/>
        </p:nvSpPr>
        <p:spPr bwMode="auto">
          <a:xfrm>
            <a:off x="537562" y="1460757"/>
            <a:ext cx="5654040" cy="30008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b="1">
                <a:latin typeface="Verdana"/>
                <a:ea typeface="Verdana"/>
              </a:rPr>
              <a:t>Параметры печати комплекта:</a:t>
            </a:r>
            <a:endParaRPr/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ru-RU" b="1">
                <a:latin typeface="Verdana"/>
                <a:ea typeface="Verdana"/>
              </a:rPr>
              <a:t>Двусторонняя печать </a:t>
            </a:r>
            <a:r>
              <a:rPr lang="ru-RU" b="1" i="1" u="sng">
                <a:latin typeface="Verdana"/>
                <a:ea typeface="Verdana"/>
              </a:rPr>
              <a:t>(переплет сверху)</a:t>
            </a:r>
            <a:r>
              <a:rPr lang="ru-RU" b="1">
                <a:latin typeface="Verdana"/>
                <a:ea typeface="Verdana"/>
              </a:rPr>
              <a:t>;</a:t>
            </a:r>
            <a:endParaRPr/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ru-RU" b="1">
                <a:latin typeface="Verdana"/>
                <a:ea typeface="Verdana"/>
              </a:rPr>
              <a:t>Страницы для печати: </a:t>
            </a:r>
            <a:r>
              <a:rPr lang="ru-RU" b="1" i="1" u="sng">
                <a:latin typeface="Verdana"/>
                <a:ea typeface="Verdana"/>
              </a:rPr>
              <a:t>все</a:t>
            </a:r>
            <a:r>
              <a:rPr lang="ru-RU" b="1">
                <a:latin typeface="Verdana"/>
                <a:ea typeface="Verdana"/>
              </a:rPr>
              <a:t>;</a:t>
            </a:r>
            <a:endParaRPr/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ru-RU" b="1">
                <a:latin typeface="Verdana"/>
                <a:ea typeface="Verdana"/>
              </a:rPr>
              <a:t>Количество копий: </a:t>
            </a:r>
            <a:r>
              <a:rPr lang="ru-RU" b="1" i="1" u="sng">
                <a:latin typeface="Verdana"/>
                <a:ea typeface="Verdana"/>
              </a:rPr>
              <a:t>1</a:t>
            </a:r>
            <a:r>
              <a:rPr lang="ru-RU" b="1">
                <a:latin typeface="Verdana"/>
                <a:ea typeface="Verdana"/>
              </a:rPr>
              <a:t>;</a:t>
            </a:r>
            <a:endParaRPr/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ru-RU" b="1">
                <a:latin typeface="Verdana"/>
                <a:ea typeface="Verdana"/>
              </a:rPr>
              <a:t>Размер: </a:t>
            </a:r>
            <a:r>
              <a:rPr lang="ru-RU" b="1" i="1" u="sng">
                <a:latin typeface="Verdana"/>
                <a:ea typeface="Verdana"/>
              </a:rPr>
              <a:t>реальный размер</a:t>
            </a:r>
            <a:r>
              <a:rPr lang="ru-RU" b="1">
                <a:latin typeface="Verdana"/>
                <a:ea typeface="Verdana"/>
              </a:rPr>
              <a:t>;</a:t>
            </a:r>
            <a:endParaRPr/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ru-RU" b="1">
                <a:latin typeface="Verdana"/>
                <a:ea typeface="Verdana"/>
              </a:rPr>
              <a:t>Ориентация: </a:t>
            </a:r>
            <a:r>
              <a:rPr lang="ru-RU" b="1" i="1" u="sng">
                <a:latin typeface="Verdana"/>
                <a:ea typeface="Verdana"/>
              </a:rPr>
              <a:t>автопортрет/альбом</a:t>
            </a:r>
            <a:endParaRPr/>
          </a:p>
        </p:txBody>
      </p:sp>
      <p:grpSp>
        <p:nvGrpSpPr>
          <p:cNvPr id="2" name="Группа 1"/>
          <p:cNvGrpSpPr/>
          <p:nvPr/>
        </p:nvGrpSpPr>
        <p:grpSpPr bwMode="auto">
          <a:xfrm>
            <a:off x="6333907" y="1257327"/>
            <a:ext cx="5121897" cy="3417068"/>
            <a:chOff x="6096000" y="839166"/>
            <a:chExt cx="5440057" cy="382096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6096000" y="839166"/>
              <a:ext cx="5440057" cy="38209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Прямоугольник 30"/>
            <p:cNvSpPr/>
            <p:nvPr/>
          </p:nvSpPr>
          <p:spPr bwMode="auto">
            <a:xfrm>
              <a:off x="6225919" y="2505202"/>
              <a:ext cx="2386859" cy="1579424"/>
            </a:xfrm>
            <a:prstGeom prst="rect">
              <a:avLst/>
            </a:prstGeom>
            <a:noFill/>
            <a:ln w="25400">
              <a:solidFill>
                <a:srgbClr val="E30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2" name="Прямоугольник 31"/>
          <p:cNvSpPr/>
          <p:nvPr/>
        </p:nvSpPr>
        <p:spPr bwMode="auto">
          <a:xfrm>
            <a:off x="1644449" y="5095872"/>
            <a:ext cx="1018800" cy="1440000"/>
          </a:xfrm>
          <a:prstGeom prst="rect">
            <a:avLst/>
          </a:prstGeom>
          <a:solidFill>
            <a:schemeClr val="bg1"/>
          </a:solidFill>
          <a:ln w="6350">
            <a:solidFill>
              <a:srgbClr val="E3094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/>
          <a:srcRect l="45189" t="14857" r="27643" b="16839"/>
          <a:stretch/>
        </p:blipFill>
        <p:spPr bwMode="auto">
          <a:xfrm>
            <a:off x="537564" y="5095110"/>
            <a:ext cx="1018801" cy="1440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11"/>
            <a:ext cx="1164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ДОПОЛНИТЕЛЬНЫЕ БЛАНКИ ОТВЕТОВ №2</a:t>
            </a:r>
            <a:endParaRPr/>
          </a:p>
        </p:txBody>
      </p:sp>
      <p:sp>
        <p:nvSpPr>
          <p:cNvPr id="6" name="Объект 2"/>
          <p:cNvSpPr txBox="1"/>
          <p:nvPr/>
        </p:nvSpPr>
        <p:spPr bwMode="auto">
          <a:xfrm>
            <a:off x="838201" y="1341485"/>
            <a:ext cx="10515600" cy="45667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u="sng">
                <a:solidFill>
                  <a:srgbClr val="C00000"/>
                </a:solidFill>
                <a:latin typeface="Verdana"/>
                <a:ea typeface="Verdana"/>
              </a:rPr>
              <a:t> </a:t>
            </a:r>
            <a:r>
              <a:rPr lang="ru-RU" b="1" u="sng">
                <a:solidFill>
                  <a:srgbClr val="C00000"/>
                </a:solidFill>
                <a:latin typeface="Verdana"/>
                <a:ea typeface="Verdana"/>
              </a:rPr>
              <a:t>ВАЖНО!</a:t>
            </a:r>
            <a:endParaRPr/>
          </a:p>
          <a:p>
            <a:pPr>
              <a:defRPr/>
            </a:pPr>
            <a:endParaRPr lang="ru-RU" b="1">
              <a:solidFill>
                <a:srgbClr val="FF0000"/>
              </a:solidFill>
              <a:latin typeface="Verdana"/>
              <a:ea typeface="Verdan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>
                <a:solidFill>
                  <a:schemeClr val="tx1"/>
                </a:solidFill>
                <a:latin typeface="Verdana"/>
                <a:ea typeface="Verdana"/>
              </a:rPr>
              <a:t>ДБО №2 универсальные для всех предметов, </a:t>
            </a:r>
            <a:r>
              <a:rPr lang="ru-RU" b="1">
                <a:solidFill>
                  <a:schemeClr val="tx1"/>
                </a:solidFill>
                <a:latin typeface="Verdana"/>
                <a:ea typeface="Verdana"/>
              </a:rPr>
              <a:t>но</a:t>
            </a:r>
            <a:r>
              <a:rPr lang="ru-RU">
                <a:solidFill>
                  <a:schemeClr val="tx1"/>
                </a:solidFill>
                <a:latin typeface="Verdana"/>
                <a:ea typeface="Verdana"/>
              </a:rPr>
              <a:t> каждый бланк индивидуальный, </a:t>
            </a:r>
            <a:r>
              <a:rPr lang="ru-RU" b="1" i="1">
                <a:solidFill>
                  <a:schemeClr val="tx1"/>
                </a:solidFill>
                <a:latin typeface="Verdana"/>
                <a:ea typeface="Verdana"/>
              </a:rPr>
              <a:t>повторно использовать запрещено;</a:t>
            </a:r>
            <a:endParaRPr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>
                <a:solidFill>
                  <a:schemeClr val="tx1"/>
                </a:solidFill>
                <a:latin typeface="Verdana"/>
                <a:ea typeface="Verdana"/>
              </a:rPr>
              <a:t>Печать односторонняя;</a:t>
            </a:r>
            <a:endParaRPr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>
                <a:solidFill>
                  <a:schemeClr val="tx1"/>
                </a:solidFill>
                <a:latin typeface="Verdana"/>
                <a:ea typeface="Verdana"/>
              </a:rPr>
              <a:t>Дополнительный заказ ДБО №2 происходит через муниципального координатора МОУО.</a:t>
            </a:r>
            <a:endParaRPr/>
          </a:p>
          <a:p>
            <a:pPr>
              <a:defRPr/>
            </a:pPr>
            <a:endParaRPr lang="ru-RU">
              <a:solidFill>
                <a:schemeClr val="tx1"/>
              </a:solidFill>
              <a:latin typeface="Verdana"/>
              <a:ea typeface="Verdana"/>
            </a:endParaRPr>
          </a:p>
          <a:p>
            <a:pPr>
              <a:defRPr/>
            </a:pPr>
            <a:endParaRPr lang="ru-RU">
              <a:solidFill>
                <a:schemeClr val="tx1"/>
              </a:solidFill>
              <a:latin typeface="Verdana"/>
              <a:ea typeface="Verdana"/>
            </a:endParaRPr>
          </a:p>
          <a:p>
            <a:pPr algn="ctr">
              <a:defRPr/>
            </a:pPr>
            <a:r>
              <a:rPr lang="ru-RU" sz="4000" b="1">
                <a:solidFill>
                  <a:srgbClr val="C00000"/>
                </a:solidFill>
                <a:latin typeface="Verdana"/>
                <a:ea typeface="Verdana"/>
              </a:rPr>
              <a:t>КОПИРОВАТЬ БЛАНКИ ЗАПРЕЩЕНО!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07"/>
            <a:ext cx="116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ЗАПОЛНЕНИЕ ДОПОЛНИТЕЛЬНЫХ</a:t>
            </a:r>
            <a:endParaRPr lang="en-US" sz="3200" b="1">
              <a:gradFill>
                <a:gsLst>
                  <a:gs pos="0">
                    <a:srgbClr val="172551"/>
                  </a:gs>
                  <a:gs pos="100000">
                    <a:srgbClr val="113494"/>
                  </a:gs>
                </a:gsLst>
                <a:lin ang="5400000" scaled="1"/>
              </a:gradFill>
              <a:latin typeface="Arial"/>
              <a:ea typeface="Verdana"/>
              <a:cs typeface="Arial"/>
            </a:endParaRPr>
          </a:p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БЛАНКОВ ОТВЕТОВ №2</a:t>
            </a:r>
            <a:endParaRPr/>
          </a:p>
        </p:txBody>
      </p:sp>
      <p:sp>
        <p:nvSpPr>
          <p:cNvPr id="12" name="Блок-схема: процесс 11"/>
          <p:cNvSpPr/>
          <p:nvPr/>
        </p:nvSpPr>
        <p:spPr bwMode="auto">
          <a:xfrm>
            <a:off x="376757" y="1284471"/>
            <a:ext cx="11748669" cy="794310"/>
          </a:xfrm>
          <a:prstGeom prst="flowChartProcess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84250">
              <a:defRPr/>
            </a:pPr>
            <a:r>
              <a:rPr lang="ru-RU" sz="1600" b="1">
                <a:solidFill>
                  <a:srgbClr val="C00000"/>
                </a:solidFill>
                <a:latin typeface="Verdana"/>
                <a:ea typeface="Verdana"/>
                <a:cs typeface="Times New Roman"/>
              </a:rPr>
              <a:t>Ответственность за заполнение полей регистрации несет организатор в аудитории</a:t>
            </a:r>
            <a:endParaRPr/>
          </a:p>
          <a:p>
            <a:pPr algn="ctr" defTabSz="984250">
              <a:defRPr/>
            </a:pPr>
            <a:r>
              <a:rPr lang="ru-RU" sz="1600" b="1">
                <a:solidFill>
                  <a:srgbClr val="C00000"/>
                </a:solidFill>
                <a:latin typeface="Verdana"/>
                <a:ea typeface="Verdana"/>
                <a:cs typeface="Times New Roman"/>
              </a:rPr>
              <a:t>Невыполнение инструкции по заполнению бланков ведет к потере дополнительного бланка</a:t>
            </a:r>
            <a:endParaRPr/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863291" y="2192727"/>
            <a:ext cx="10775599" cy="4460758"/>
            <a:chOff x="918899" y="2325402"/>
            <a:chExt cx="10775599" cy="446075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45000" t="26667" r="27714" b="57697"/>
            <a:stretch/>
          </p:blipFill>
          <p:spPr bwMode="auto">
            <a:xfrm>
              <a:off x="918899" y="2325402"/>
              <a:ext cx="6160043" cy="198565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rcRect l="38500" t="15492" r="20714" b="62160"/>
            <a:stretch/>
          </p:blipFill>
          <p:spPr bwMode="auto">
            <a:xfrm>
              <a:off x="5768195" y="4785868"/>
              <a:ext cx="5926303" cy="1826611"/>
            </a:xfrm>
            <a:prstGeom prst="rect">
              <a:avLst/>
            </a:prstGeom>
          </p:spPr>
        </p:pic>
        <p:sp>
          <p:nvSpPr>
            <p:cNvPr id="10" name="Прямоугольник 16"/>
            <p:cNvSpPr/>
            <p:nvPr/>
          </p:nvSpPr>
          <p:spPr bwMode="auto">
            <a:xfrm>
              <a:off x="8347981" y="2505613"/>
              <a:ext cx="2660155" cy="1755058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688" tIns="26344" rIns="52688" bIns="26344" rtlCol="0" anchor="ctr"/>
            <a:lstStyle/>
            <a:p>
              <a:pPr algn="ctr" defTabSz="984250">
                <a:defRPr/>
              </a:pPr>
              <a:r>
                <a:rPr lang="ru-RU" sz="1600" b="1">
                  <a:solidFill>
                    <a:schemeClr val="tx1"/>
                  </a:solidFill>
                  <a:latin typeface="Verdana"/>
                  <a:ea typeface="Verdana"/>
                  <a:cs typeface="Times New Roman"/>
                </a:rPr>
                <a:t>ВВОДИТСЯ </a:t>
              </a:r>
              <a:endParaRPr/>
            </a:p>
            <a:p>
              <a:pPr algn="ctr" defTabSz="984250">
                <a:defRPr/>
              </a:pPr>
              <a:r>
                <a:rPr lang="ru-RU" sz="1600" b="1">
                  <a:solidFill>
                    <a:schemeClr val="tx1"/>
                  </a:solidFill>
                  <a:latin typeface="Verdana"/>
                  <a:ea typeface="Verdana"/>
                  <a:cs typeface="Times New Roman"/>
                </a:rPr>
                <a:t>ЦИФРОВОЕ ЗНАЧЕНИЕ </a:t>
              </a:r>
              <a:endParaRPr/>
            </a:p>
            <a:p>
              <a:pPr algn="ctr" defTabSz="984250">
                <a:defRPr/>
              </a:pPr>
              <a:r>
                <a:rPr lang="ru-RU" sz="1600" b="1">
                  <a:solidFill>
                    <a:schemeClr val="tx1"/>
                  </a:solidFill>
                  <a:latin typeface="Verdana"/>
                  <a:ea typeface="Verdana"/>
                  <a:cs typeface="Times New Roman"/>
                </a:rPr>
                <a:t>ШТРИХ-КОДА </a:t>
              </a:r>
              <a:endParaRPr/>
            </a:p>
            <a:p>
              <a:pPr algn="ctr" defTabSz="984250">
                <a:defRPr/>
              </a:pPr>
              <a:r>
                <a:rPr lang="ru-RU" sz="1600" b="1">
                  <a:solidFill>
                    <a:schemeClr val="tx1"/>
                  </a:solidFill>
                  <a:latin typeface="Verdana"/>
                  <a:ea typeface="Verdana"/>
                  <a:cs typeface="Times New Roman"/>
                </a:rPr>
                <a:t>ДОПОЛНИТЕЛЬНОГО БЛАНКА №2</a:t>
              </a:r>
              <a:endParaRPr/>
            </a:p>
          </p:txBody>
        </p:sp>
        <p:sp>
          <p:nvSpPr>
            <p:cNvPr id="11" name="Прямоугольник 17"/>
            <p:cNvSpPr/>
            <p:nvPr/>
          </p:nvSpPr>
          <p:spPr bwMode="auto">
            <a:xfrm>
              <a:off x="1600865" y="4495240"/>
              <a:ext cx="2657253" cy="229092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52688" tIns="26344" rIns="52688" bIns="26344" rtlCol="0" anchor="ctr"/>
            <a:lstStyle/>
            <a:p>
              <a:pPr algn="ctr" defTabSz="984250">
                <a:defRPr/>
              </a:pPr>
              <a:r>
                <a:rPr lang="ru-RU" sz="1400" b="1">
                  <a:solidFill>
                    <a:prstClr val="black"/>
                  </a:solidFill>
                  <a:latin typeface="Verdana"/>
                  <a:ea typeface="Verdana"/>
                </a:rPr>
                <a:t>В поле «Лист» </a:t>
              </a:r>
              <a:endParaRPr/>
            </a:p>
            <a:p>
              <a:pPr algn="ctr" defTabSz="984250">
                <a:defRPr/>
              </a:pPr>
              <a:r>
                <a:rPr lang="ru-RU" sz="1400" b="1">
                  <a:solidFill>
                    <a:prstClr val="black"/>
                  </a:solidFill>
                  <a:latin typeface="Verdana"/>
                  <a:ea typeface="Verdana"/>
                </a:rPr>
                <a:t>организатор в аудитории при выдаче дополнительного бланка ответов № 2 вносит порядковый номер листа работы участника ЕГЭ (начиная с цифры 3)</a:t>
              </a:r>
              <a:r>
                <a:rPr lang="ru-RU" sz="1600" b="1">
                  <a:solidFill>
                    <a:prstClr val="black"/>
                  </a:solidFill>
                </a:rPr>
                <a:t> </a:t>
              </a:r>
              <a:endParaRPr/>
            </a:p>
          </p:txBody>
        </p:sp>
        <p:pic>
          <p:nvPicPr>
            <p:cNvPr id="14" name="Рисунок 1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 flipV="1">
              <a:off x="3998921" y="5639533"/>
              <a:ext cx="6791058" cy="429140"/>
            </a:xfrm>
            <a:prstGeom prst="rect">
              <a:avLst/>
            </a:prstGeom>
          </p:spPr>
        </p:pic>
        <p:pic>
          <p:nvPicPr>
            <p:cNvPr id="15" name="Рисунок 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929491" y="3224436"/>
              <a:ext cx="2629807" cy="412948"/>
            </a:xfrm>
            <a:prstGeom prst="rect">
              <a:avLst/>
            </a:prstGeom>
          </p:spPr>
        </p:pic>
        <p:pic>
          <p:nvPicPr>
            <p:cNvPr id="16" name="Рисунок 1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 rot="13908054">
              <a:off x="3745024" y="4570498"/>
              <a:ext cx="3600000" cy="2907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83620" y="93307"/>
            <a:ext cx="116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СКАНИРОВАНИЕ МАТЕРИАЛОВ</a:t>
            </a:r>
            <a:endParaRPr lang="en-US" sz="3200" b="1">
              <a:gradFill>
                <a:gsLst>
                  <a:gs pos="0">
                    <a:srgbClr val="172551"/>
                  </a:gs>
                  <a:gs pos="100000">
                    <a:srgbClr val="113494"/>
                  </a:gs>
                </a:gsLst>
                <a:lin ang="5400000" scaled="1"/>
              </a:gradFill>
              <a:latin typeface="Arial"/>
              <a:ea typeface="Verdana"/>
              <a:cs typeface="Arial"/>
            </a:endParaRPr>
          </a:p>
          <a:p>
            <a:pPr algn="ctr">
              <a:defRPr/>
            </a:pPr>
            <a:r>
              <a:rPr lang="ru-RU" sz="3200" b="1">
                <a:gradFill>
                  <a:gsLst>
                    <a:gs pos="0">
                      <a:srgbClr val="172551"/>
                    </a:gs>
                    <a:gs pos="100000">
                      <a:srgbClr val="113494"/>
                    </a:gs>
                  </a:gsLst>
                  <a:lin ang="5400000" scaled="1"/>
                </a:gradFill>
                <a:latin typeface="Arial"/>
                <a:ea typeface="Verdana"/>
                <a:cs typeface="Arial"/>
              </a:rPr>
              <a:t>ДИАГНОСТИЧЕСКОГО ТЕСТИРОВАНИЯ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44643" t="15746" r="27643" b="14667"/>
          <a:stretch/>
        </p:blipFill>
        <p:spPr bwMode="auto">
          <a:xfrm>
            <a:off x="2155638" y="2568474"/>
            <a:ext cx="2835869" cy="40052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/>
          <p:cNvSpPr txBox="1"/>
          <p:nvPr/>
        </p:nvSpPr>
        <p:spPr bwMode="auto">
          <a:xfrm>
            <a:off x="4457362" y="1251652"/>
            <a:ext cx="2152528" cy="775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>
                <a:latin typeface="Verdana"/>
                <a:ea typeface="Verdana"/>
                <a:cs typeface="Arial"/>
              </a:rPr>
              <a:t>Бланки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8891098" y="1445360"/>
            <a:ext cx="30627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latin typeface="Verdana"/>
                <a:ea typeface="Verdana"/>
              </a:rPr>
              <a:t>Особое внимание при сканировании:</a:t>
            </a:r>
            <a:endParaRPr/>
          </a:p>
          <a:p>
            <a:pPr>
              <a:defRPr/>
            </a:pPr>
            <a:endParaRPr lang="ru-RU" sz="1600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Verdana"/>
                <a:ea typeface="Verdana"/>
              </a:rPr>
              <a:t>Уникальность индивидуального комплекта (</a:t>
            </a:r>
            <a:r>
              <a:rPr lang="ru-RU" sz="1600">
                <a:solidFill>
                  <a:srgbClr val="C00000"/>
                </a:solidFill>
                <a:latin typeface="Verdana"/>
                <a:ea typeface="Verdana"/>
              </a:rPr>
              <a:t>копирование бланков не допускается</a:t>
            </a:r>
            <a:r>
              <a:rPr lang="ru-RU" sz="1600">
                <a:latin typeface="Verdana"/>
                <a:ea typeface="Verdana"/>
              </a:rPr>
              <a:t>);</a:t>
            </a:r>
            <a:endParaRPr/>
          </a:p>
          <a:p>
            <a:pPr>
              <a:defRPr/>
            </a:pPr>
            <a:endParaRPr lang="ru-RU" sz="1100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Verdana"/>
                <a:ea typeface="Verdana"/>
              </a:rPr>
              <a:t>Реперные точки</a:t>
            </a:r>
            <a:r>
              <a:rPr lang="en-US" sz="1600">
                <a:latin typeface="Verdana"/>
                <a:ea typeface="Verdana"/>
              </a:rPr>
              <a:t>;</a:t>
            </a:r>
            <a:endParaRPr lang="ru-RU" sz="1600">
              <a:latin typeface="Verdana"/>
              <a:ea typeface="Verdana"/>
            </a:endParaRPr>
          </a:p>
          <a:p>
            <a:pPr>
              <a:defRPr/>
            </a:pPr>
            <a:endParaRPr lang="en-US" sz="1100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Verdana"/>
                <a:ea typeface="Verdana"/>
              </a:rPr>
              <a:t>Поворот изображения относительно листа;</a:t>
            </a:r>
            <a:endParaRPr/>
          </a:p>
          <a:p>
            <a:pPr>
              <a:defRPr/>
            </a:pPr>
            <a:endParaRPr lang="ru-RU" sz="1100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Verdana"/>
                <a:ea typeface="Verdana"/>
              </a:rPr>
              <a:t>Осветленные или затемненные полосы;</a:t>
            </a:r>
            <a:endParaRPr/>
          </a:p>
          <a:p>
            <a:pPr>
              <a:defRPr/>
            </a:pPr>
            <a:endParaRPr lang="ru-RU" sz="1100">
              <a:latin typeface="Verdana"/>
              <a:ea typeface="Verdana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Verdana"/>
                <a:ea typeface="Verdana"/>
              </a:rPr>
              <a:t>Качество отображения чернил на бланках участников.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45189" t="20064" r="27643" b="11632"/>
          <a:stretch/>
        </p:blipFill>
        <p:spPr bwMode="auto">
          <a:xfrm>
            <a:off x="1221376" y="2313582"/>
            <a:ext cx="2859183" cy="40433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 l="45189" t="14857" r="27643" b="16839"/>
          <a:stretch/>
        </p:blipFill>
        <p:spPr bwMode="auto">
          <a:xfrm>
            <a:off x="238111" y="1843232"/>
            <a:ext cx="2796175" cy="3954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 l="45117" t="19936" r="27714" b="10857"/>
          <a:stretch/>
        </p:blipFill>
        <p:spPr bwMode="auto">
          <a:xfrm>
            <a:off x="5072263" y="2568474"/>
            <a:ext cx="2835869" cy="40052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 l="45117" t="14730" r="27714" b="16839"/>
          <a:stretch/>
        </p:blipFill>
        <p:spPr bwMode="auto">
          <a:xfrm>
            <a:off x="5843119" y="1912901"/>
            <a:ext cx="2859183" cy="40508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rgbClr val="000000"/>
      </a:dk1>
      <a:lt1>
        <a:srgbClr val="FCFCFC"/>
      </a:lt1>
      <a:dk2>
        <a:srgbClr val="FFFFFF"/>
      </a:dk2>
      <a:lt2>
        <a:srgbClr val="000000"/>
      </a:lt2>
      <a:accent1>
        <a:srgbClr val="EBC9F3"/>
      </a:accent1>
      <a:accent2>
        <a:srgbClr val="534FE6"/>
      </a:accent2>
      <a:accent3>
        <a:srgbClr val="BCA0C2"/>
      </a:accent3>
      <a:accent4>
        <a:srgbClr val="423FB8"/>
      </a:accent4>
      <a:accent5>
        <a:srgbClr val="96809B"/>
      </a:accent5>
      <a:accent6>
        <a:srgbClr val="34329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CFCFC"/>
      </a:lt1>
      <a:dk2>
        <a:srgbClr val="FFFFFF"/>
      </a:dk2>
      <a:lt2>
        <a:srgbClr val="000000"/>
      </a:lt2>
      <a:accent1>
        <a:srgbClr val="EBC9F3"/>
      </a:accent1>
      <a:accent2>
        <a:srgbClr val="534FE6"/>
      </a:accent2>
      <a:accent3>
        <a:srgbClr val="BCA0C2"/>
      </a:accent3>
      <a:accent4>
        <a:srgbClr val="423FB8"/>
      </a:accent4>
      <a:accent5>
        <a:srgbClr val="96809B"/>
      </a:accent5>
      <a:accent6>
        <a:srgbClr val="34329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rgbClr val="000000"/>
      </a:dk1>
      <a:lt1>
        <a:srgbClr val="FCFCFC"/>
      </a:lt1>
      <a:dk2>
        <a:srgbClr val="FFFFFF"/>
      </a:dk2>
      <a:lt2>
        <a:srgbClr val="000000"/>
      </a:lt2>
      <a:accent1>
        <a:srgbClr val="EBC9F3"/>
      </a:accent1>
      <a:accent2>
        <a:srgbClr val="534FE6"/>
      </a:accent2>
      <a:accent3>
        <a:srgbClr val="BCA0C2"/>
      </a:accent3>
      <a:accent4>
        <a:srgbClr val="423FB8"/>
      </a:accent4>
      <a:accent5>
        <a:srgbClr val="96809B"/>
      </a:accent5>
      <a:accent6>
        <a:srgbClr val="34329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CFCFC"/>
      </a:lt1>
      <a:dk2>
        <a:srgbClr val="FFFFFF"/>
      </a:dk2>
      <a:lt2>
        <a:srgbClr val="000000"/>
      </a:lt2>
      <a:accent1>
        <a:srgbClr val="EBC9F3"/>
      </a:accent1>
      <a:accent2>
        <a:srgbClr val="534FE6"/>
      </a:accent2>
      <a:accent3>
        <a:srgbClr val="BCA0C2"/>
      </a:accent3>
      <a:accent4>
        <a:srgbClr val="423FB8"/>
      </a:accent4>
      <a:accent5>
        <a:srgbClr val="96809B"/>
      </a:accent5>
      <a:accent6>
        <a:srgbClr val="34329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rgbClr val="000000"/>
      </a:dk1>
      <a:lt1>
        <a:srgbClr val="FCFCFC"/>
      </a:lt1>
      <a:dk2>
        <a:srgbClr val="FFFFFF"/>
      </a:dk2>
      <a:lt2>
        <a:srgbClr val="000000"/>
      </a:lt2>
      <a:accent1>
        <a:srgbClr val="EBC9F3"/>
      </a:accent1>
      <a:accent2>
        <a:srgbClr val="534FE6"/>
      </a:accent2>
      <a:accent3>
        <a:srgbClr val="BCA0C2"/>
      </a:accent3>
      <a:accent4>
        <a:srgbClr val="423FB8"/>
      </a:accent4>
      <a:accent5>
        <a:srgbClr val="96809B"/>
      </a:accent5>
      <a:accent6>
        <a:srgbClr val="34329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rgbClr val="000000"/>
      </a:dk1>
      <a:lt1>
        <a:srgbClr val="FCFCFC"/>
      </a:lt1>
      <a:dk2>
        <a:srgbClr val="FFFFFF"/>
      </a:dk2>
      <a:lt2>
        <a:srgbClr val="000000"/>
      </a:lt2>
      <a:accent1>
        <a:srgbClr val="EBC9F3"/>
      </a:accent1>
      <a:accent2>
        <a:srgbClr val="534FE6"/>
      </a:accent2>
      <a:accent3>
        <a:srgbClr val="BCA0C2"/>
      </a:accent3>
      <a:accent4>
        <a:srgbClr val="423FB8"/>
      </a:accent4>
      <a:accent5>
        <a:srgbClr val="96809B"/>
      </a:accent5>
      <a:accent6>
        <a:srgbClr val="34329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rgbClr val="000000"/>
      </a:dk1>
      <a:lt1>
        <a:srgbClr val="FCFCFC"/>
      </a:lt1>
      <a:dk2>
        <a:srgbClr val="FFFFFF"/>
      </a:dk2>
      <a:lt2>
        <a:srgbClr val="000000"/>
      </a:lt2>
      <a:accent1>
        <a:srgbClr val="EBC9F3"/>
      </a:accent1>
      <a:accent2>
        <a:srgbClr val="534FE6"/>
      </a:accent2>
      <a:accent3>
        <a:srgbClr val="BCA0C2"/>
      </a:accent3>
      <a:accent4>
        <a:srgbClr val="423FB8"/>
      </a:accent4>
      <a:accent5>
        <a:srgbClr val="96809B"/>
      </a:accent5>
      <a:accent6>
        <a:srgbClr val="34329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rgbClr val="000000"/>
      </a:dk1>
      <a:lt1>
        <a:srgbClr val="FCFCFC"/>
      </a:lt1>
      <a:dk2>
        <a:srgbClr val="FFFFFF"/>
      </a:dk2>
      <a:lt2>
        <a:srgbClr val="000000"/>
      </a:lt2>
      <a:accent1>
        <a:srgbClr val="EBC9F3"/>
      </a:accent1>
      <a:accent2>
        <a:srgbClr val="534FE6"/>
      </a:accent2>
      <a:accent3>
        <a:srgbClr val="BCA0C2"/>
      </a:accent3>
      <a:accent4>
        <a:srgbClr val="423FB8"/>
      </a:accent4>
      <a:accent5>
        <a:srgbClr val="96809B"/>
      </a:accent5>
      <a:accent6>
        <a:srgbClr val="34329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2348</Words>
  <Application>r7-office/2024.3.2.622</Application>
  <DocSecurity>0</DocSecurity>
  <PresentationFormat>Произвольный</PresentationFormat>
  <Paragraphs>732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25</vt:i4>
      </vt:variant>
      <vt:variant>
        <vt:lpstr>Заголовки слайдов</vt:lpstr>
      </vt:variant>
      <vt:variant>
        <vt:i4>39</vt:i4>
      </vt:variant>
    </vt:vector>
  </HeadingPairs>
  <TitlesOfParts>
    <vt:vector size="64" baseType="lpstr">
      <vt:lpstr>2_Тема Office</vt:lpstr>
      <vt:lpstr>1_Тема Office</vt:lpstr>
      <vt:lpstr>Тема Office</vt:lpstr>
      <vt:lpstr>4_Тема Office</vt:lpstr>
      <vt:lpstr>3_Тема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21_Тема Office</vt:lpstr>
      <vt:lpstr>22_Тема Office</vt:lpstr>
      <vt:lpstr>23_Тема Office</vt:lpstr>
      <vt:lpstr>24_Тема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 домена</dc:creator>
  <cp:lastModifiedBy>user</cp:lastModifiedBy>
  <cp:revision>378</cp:revision>
  <dcterms:created xsi:type="dcterms:W3CDTF">2023-07-11T09:45:37Z</dcterms:created>
  <dcterms:modified xsi:type="dcterms:W3CDTF">2025-02-17T08:47:58Z</dcterms:modified>
  <dc:identifier/>
  <dc:language/>
  <cp:version/>
</cp:coreProperties>
</file>